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N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19"/>
    <p:restoredTop sz="94719"/>
  </p:normalViewPr>
  <p:slideViewPr>
    <p:cSldViewPr snapToGrid="0">
      <p:cViewPr varScale="1">
        <p:scale>
          <a:sx n="148" d="100"/>
          <a:sy n="148" d="100"/>
        </p:scale>
        <p:origin x="6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C581D4-D324-44B1-8D79-A976207956AC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6C5F5666-FFE1-43F0-B6FF-8599173E09E8}">
      <dgm:prSet/>
      <dgm:spPr/>
      <dgm:t>
        <a:bodyPr/>
        <a:lstStyle/>
        <a:p>
          <a:r>
            <a:rPr lang="en-NG"/>
            <a:t>Often times, we see a situation whereby businesses overstock and end having too many products that they are stock with because they couldn’t sell them. </a:t>
          </a:r>
          <a:endParaRPr lang="en-US"/>
        </a:p>
      </dgm:t>
    </dgm:pt>
    <dgm:pt modelId="{C7E2E3BA-2C2C-4AE8-A4AE-CF4D41F8375A}" type="parTrans" cxnId="{579879A4-6A20-4D90-8CC1-AF2E82B5CABB}">
      <dgm:prSet/>
      <dgm:spPr/>
      <dgm:t>
        <a:bodyPr/>
        <a:lstStyle/>
        <a:p>
          <a:endParaRPr lang="en-US"/>
        </a:p>
      </dgm:t>
    </dgm:pt>
    <dgm:pt modelId="{EA5FB2FD-3CD4-41D6-AD4F-200DAF80FF95}" type="sibTrans" cxnId="{579879A4-6A20-4D90-8CC1-AF2E82B5CABB}">
      <dgm:prSet/>
      <dgm:spPr/>
      <dgm:t>
        <a:bodyPr/>
        <a:lstStyle/>
        <a:p>
          <a:endParaRPr lang="en-US"/>
        </a:p>
      </dgm:t>
    </dgm:pt>
    <dgm:pt modelId="{D228520F-26C4-4BF7-A31E-97BC2FFE4BAC}">
      <dgm:prSet/>
      <dgm:spPr/>
      <dgm:t>
        <a:bodyPr/>
        <a:lstStyle/>
        <a:p>
          <a:r>
            <a:rPr lang="en-NG"/>
            <a:t>And on the other we encounter an even worse situation where a business don’e have enough to meet up with the needs of their customers.</a:t>
          </a:r>
          <a:endParaRPr lang="en-US"/>
        </a:p>
      </dgm:t>
    </dgm:pt>
    <dgm:pt modelId="{917A0400-8E49-4C36-BFC6-37807AFA0E8E}" type="parTrans" cxnId="{E87D1C69-3B2B-4675-A0C4-23A1030990EE}">
      <dgm:prSet/>
      <dgm:spPr/>
      <dgm:t>
        <a:bodyPr/>
        <a:lstStyle/>
        <a:p>
          <a:endParaRPr lang="en-US"/>
        </a:p>
      </dgm:t>
    </dgm:pt>
    <dgm:pt modelId="{24CE3A35-2EEC-4C8A-B6DC-4CDC55A9430D}" type="sibTrans" cxnId="{E87D1C69-3B2B-4675-A0C4-23A1030990EE}">
      <dgm:prSet/>
      <dgm:spPr/>
      <dgm:t>
        <a:bodyPr/>
        <a:lstStyle/>
        <a:p>
          <a:endParaRPr lang="en-US"/>
        </a:p>
      </dgm:t>
    </dgm:pt>
    <dgm:pt modelId="{C28A841F-DED8-461C-8FA9-012837EEACBE}">
      <dgm:prSet/>
      <dgm:spPr/>
      <dgm:t>
        <a:bodyPr/>
        <a:lstStyle/>
        <a:p>
          <a:r>
            <a:rPr lang="en-NG"/>
            <a:t>We want to find a better and more efficient way to predict what will be need</a:t>
          </a:r>
          <a:r>
            <a:rPr lang="en-GB"/>
            <a:t>ed,</a:t>
          </a:r>
          <a:r>
            <a:rPr lang="en-NG"/>
            <a:t> and when.</a:t>
          </a:r>
          <a:endParaRPr lang="en-US"/>
        </a:p>
      </dgm:t>
    </dgm:pt>
    <dgm:pt modelId="{5C5ADCBF-900F-4830-B294-E449342AE67F}" type="parTrans" cxnId="{BFB90ADC-70D8-4B2B-BFBC-880FF18B101E}">
      <dgm:prSet/>
      <dgm:spPr/>
      <dgm:t>
        <a:bodyPr/>
        <a:lstStyle/>
        <a:p>
          <a:endParaRPr lang="en-US"/>
        </a:p>
      </dgm:t>
    </dgm:pt>
    <dgm:pt modelId="{04509AE0-4B0A-4CD0-9374-20FF3803DE95}" type="sibTrans" cxnId="{BFB90ADC-70D8-4B2B-BFBC-880FF18B101E}">
      <dgm:prSet/>
      <dgm:spPr/>
      <dgm:t>
        <a:bodyPr/>
        <a:lstStyle/>
        <a:p>
          <a:endParaRPr lang="en-US"/>
        </a:p>
      </dgm:t>
    </dgm:pt>
    <dgm:pt modelId="{E38AC315-B54E-D94D-9843-173BD229495A}" type="pres">
      <dgm:prSet presAssocID="{CAC581D4-D324-44B1-8D79-A976207956AC}" presName="vert0" presStyleCnt="0">
        <dgm:presLayoutVars>
          <dgm:dir/>
          <dgm:animOne val="branch"/>
          <dgm:animLvl val="lvl"/>
        </dgm:presLayoutVars>
      </dgm:prSet>
      <dgm:spPr/>
    </dgm:pt>
    <dgm:pt modelId="{558ED161-82F0-0F48-BF25-CC3A383A4317}" type="pres">
      <dgm:prSet presAssocID="{6C5F5666-FFE1-43F0-B6FF-8599173E09E8}" presName="thickLine" presStyleLbl="alignNode1" presStyleIdx="0" presStyleCnt="3"/>
      <dgm:spPr/>
    </dgm:pt>
    <dgm:pt modelId="{DA1F828D-3FC2-B14B-831C-B2864651AB49}" type="pres">
      <dgm:prSet presAssocID="{6C5F5666-FFE1-43F0-B6FF-8599173E09E8}" presName="horz1" presStyleCnt="0"/>
      <dgm:spPr/>
    </dgm:pt>
    <dgm:pt modelId="{97EE6D5D-E42F-6740-8414-2BFDDF92548E}" type="pres">
      <dgm:prSet presAssocID="{6C5F5666-FFE1-43F0-B6FF-8599173E09E8}" presName="tx1" presStyleLbl="revTx" presStyleIdx="0" presStyleCnt="3"/>
      <dgm:spPr/>
    </dgm:pt>
    <dgm:pt modelId="{3BF78D96-73A9-BD42-9D5C-689E12E31EAC}" type="pres">
      <dgm:prSet presAssocID="{6C5F5666-FFE1-43F0-B6FF-8599173E09E8}" presName="vert1" presStyleCnt="0"/>
      <dgm:spPr/>
    </dgm:pt>
    <dgm:pt modelId="{1735480D-43CB-B841-8F79-BE31614547AD}" type="pres">
      <dgm:prSet presAssocID="{D228520F-26C4-4BF7-A31E-97BC2FFE4BAC}" presName="thickLine" presStyleLbl="alignNode1" presStyleIdx="1" presStyleCnt="3"/>
      <dgm:spPr/>
    </dgm:pt>
    <dgm:pt modelId="{357FBC09-9231-9B4D-9073-2A8FFD96CC11}" type="pres">
      <dgm:prSet presAssocID="{D228520F-26C4-4BF7-A31E-97BC2FFE4BAC}" presName="horz1" presStyleCnt="0"/>
      <dgm:spPr/>
    </dgm:pt>
    <dgm:pt modelId="{94292AED-D309-AF42-BF71-ECB7FD91C378}" type="pres">
      <dgm:prSet presAssocID="{D228520F-26C4-4BF7-A31E-97BC2FFE4BAC}" presName="tx1" presStyleLbl="revTx" presStyleIdx="1" presStyleCnt="3"/>
      <dgm:spPr/>
    </dgm:pt>
    <dgm:pt modelId="{75B664DA-D6DF-B242-AB6C-4BF51A2CA7A5}" type="pres">
      <dgm:prSet presAssocID="{D228520F-26C4-4BF7-A31E-97BC2FFE4BAC}" presName="vert1" presStyleCnt="0"/>
      <dgm:spPr/>
    </dgm:pt>
    <dgm:pt modelId="{14834627-9585-8647-AF67-B0AE6766A5AA}" type="pres">
      <dgm:prSet presAssocID="{C28A841F-DED8-461C-8FA9-012837EEACBE}" presName="thickLine" presStyleLbl="alignNode1" presStyleIdx="2" presStyleCnt="3"/>
      <dgm:spPr/>
    </dgm:pt>
    <dgm:pt modelId="{F9E8EE54-D462-A848-849A-C19A60C794F6}" type="pres">
      <dgm:prSet presAssocID="{C28A841F-DED8-461C-8FA9-012837EEACBE}" presName="horz1" presStyleCnt="0"/>
      <dgm:spPr/>
    </dgm:pt>
    <dgm:pt modelId="{EC0B4431-FDC1-D04E-9AC6-BB9F4FF896A8}" type="pres">
      <dgm:prSet presAssocID="{C28A841F-DED8-461C-8FA9-012837EEACBE}" presName="tx1" presStyleLbl="revTx" presStyleIdx="2" presStyleCnt="3"/>
      <dgm:spPr/>
    </dgm:pt>
    <dgm:pt modelId="{CFF04EB8-107E-AD42-81F5-47A2DA4F66AD}" type="pres">
      <dgm:prSet presAssocID="{C28A841F-DED8-461C-8FA9-012837EEACBE}" presName="vert1" presStyleCnt="0"/>
      <dgm:spPr/>
    </dgm:pt>
  </dgm:ptLst>
  <dgm:cxnLst>
    <dgm:cxn modelId="{EDC86065-D3BE-C049-A919-D15D29892277}" type="presOf" srcId="{6C5F5666-FFE1-43F0-B6FF-8599173E09E8}" destId="{97EE6D5D-E42F-6740-8414-2BFDDF92548E}" srcOrd="0" destOrd="0" presId="urn:microsoft.com/office/officeart/2008/layout/LinedList"/>
    <dgm:cxn modelId="{E87D1C69-3B2B-4675-A0C4-23A1030990EE}" srcId="{CAC581D4-D324-44B1-8D79-A976207956AC}" destId="{D228520F-26C4-4BF7-A31E-97BC2FFE4BAC}" srcOrd="1" destOrd="0" parTransId="{917A0400-8E49-4C36-BFC6-37807AFA0E8E}" sibTransId="{24CE3A35-2EEC-4C8A-B6DC-4CDC55A9430D}"/>
    <dgm:cxn modelId="{4033CD8C-502B-B443-A02E-592DE23ABDC0}" type="presOf" srcId="{C28A841F-DED8-461C-8FA9-012837EEACBE}" destId="{EC0B4431-FDC1-D04E-9AC6-BB9F4FF896A8}" srcOrd="0" destOrd="0" presId="urn:microsoft.com/office/officeart/2008/layout/LinedList"/>
    <dgm:cxn modelId="{C0F1BF8F-68E4-A94B-8272-185A530A688D}" type="presOf" srcId="{D228520F-26C4-4BF7-A31E-97BC2FFE4BAC}" destId="{94292AED-D309-AF42-BF71-ECB7FD91C378}" srcOrd="0" destOrd="0" presId="urn:microsoft.com/office/officeart/2008/layout/LinedList"/>
    <dgm:cxn modelId="{579879A4-6A20-4D90-8CC1-AF2E82B5CABB}" srcId="{CAC581D4-D324-44B1-8D79-A976207956AC}" destId="{6C5F5666-FFE1-43F0-B6FF-8599173E09E8}" srcOrd="0" destOrd="0" parTransId="{C7E2E3BA-2C2C-4AE8-A4AE-CF4D41F8375A}" sibTransId="{EA5FB2FD-3CD4-41D6-AD4F-200DAF80FF95}"/>
    <dgm:cxn modelId="{F3A62DB9-A0C7-354F-B98C-ABA97FD51BB0}" type="presOf" srcId="{CAC581D4-D324-44B1-8D79-A976207956AC}" destId="{E38AC315-B54E-D94D-9843-173BD229495A}" srcOrd="0" destOrd="0" presId="urn:microsoft.com/office/officeart/2008/layout/LinedList"/>
    <dgm:cxn modelId="{BFB90ADC-70D8-4B2B-BFBC-880FF18B101E}" srcId="{CAC581D4-D324-44B1-8D79-A976207956AC}" destId="{C28A841F-DED8-461C-8FA9-012837EEACBE}" srcOrd="2" destOrd="0" parTransId="{5C5ADCBF-900F-4830-B294-E449342AE67F}" sibTransId="{04509AE0-4B0A-4CD0-9374-20FF3803DE95}"/>
    <dgm:cxn modelId="{1865B5BF-F224-9A44-A0E7-10306AD0CB3F}" type="presParOf" srcId="{E38AC315-B54E-D94D-9843-173BD229495A}" destId="{558ED161-82F0-0F48-BF25-CC3A383A4317}" srcOrd="0" destOrd="0" presId="urn:microsoft.com/office/officeart/2008/layout/LinedList"/>
    <dgm:cxn modelId="{DD05675D-63F2-1345-8BBF-628A73EB427E}" type="presParOf" srcId="{E38AC315-B54E-D94D-9843-173BD229495A}" destId="{DA1F828D-3FC2-B14B-831C-B2864651AB49}" srcOrd="1" destOrd="0" presId="urn:microsoft.com/office/officeart/2008/layout/LinedList"/>
    <dgm:cxn modelId="{2740E0EB-C6AD-C345-890C-4563B04FDCCD}" type="presParOf" srcId="{DA1F828D-3FC2-B14B-831C-B2864651AB49}" destId="{97EE6D5D-E42F-6740-8414-2BFDDF92548E}" srcOrd="0" destOrd="0" presId="urn:microsoft.com/office/officeart/2008/layout/LinedList"/>
    <dgm:cxn modelId="{B62E44FD-CCDE-A944-A4F3-8B22439F1833}" type="presParOf" srcId="{DA1F828D-3FC2-B14B-831C-B2864651AB49}" destId="{3BF78D96-73A9-BD42-9D5C-689E12E31EAC}" srcOrd="1" destOrd="0" presId="urn:microsoft.com/office/officeart/2008/layout/LinedList"/>
    <dgm:cxn modelId="{FD6C6C42-C674-3B41-8E11-A3466B6A4D2E}" type="presParOf" srcId="{E38AC315-B54E-D94D-9843-173BD229495A}" destId="{1735480D-43CB-B841-8F79-BE31614547AD}" srcOrd="2" destOrd="0" presId="urn:microsoft.com/office/officeart/2008/layout/LinedList"/>
    <dgm:cxn modelId="{3759D072-46E3-C041-8BDA-4CBEE862596D}" type="presParOf" srcId="{E38AC315-B54E-D94D-9843-173BD229495A}" destId="{357FBC09-9231-9B4D-9073-2A8FFD96CC11}" srcOrd="3" destOrd="0" presId="urn:microsoft.com/office/officeart/2008/layout/LinedList"/>
    <dgm:cxn modelId="{3FB967E1-F082-8D48-B9FA-2683EA517CE7}" type="presParOf" srcId="{357FBC09-9231-9B4D-9073-2A8FFD96CC11}" destId="{94292AED-D309-AF42-BF71-ECB7FD91C378}" srcOrd="0" destOrd="0" presId="urn:microsoft.com/office/officeart/2008/layout/LinedList"/>
    <dgm:cxn modelId="{8B733CD6-8A84-194A-8804-6FAAB4EDC7A7}" type="presParOf" srcId="{357FBC09-9231-9B4D-9073-2A8FFD96CC11}" destId="{75B664DA-D6DF-B242-AB6C-4BF51A2CA7A5}" srcOrd="1" destOrd="0" presId="urn:microsoft.com/office/officeart/2008/layout/LinedList"/>
    <dgm:cxn modelId="{521EB996-98AD-2940-AA48-9D3DA9A18A7E}" type="presParOf" srcId="{E38AC315-B54E-D94D-9843-173BD229495A}" destId="{14834627-9585-8647-AF67-B0AE6766A5AA}" srcOrd="4" destOrd="0" presId="urn:microsoft.com/office/officeart/2008/layout/LinedList"/>
    <dgm:cxn modelId="{FBD3D0DE-5CE6-A140-A1C1-6E662EC23266}" type="presParOf" srcId="{E38AC315-B54E-D94D-9843-173BD229495A}" destId="{F9E8EE54-D462-A848-849A-C19A60C794F6}" srcOrd="5" destOrd="0" presId="urn:microsoft.com/office/officeart/2008/layout/LinedList"/>
    <dgm:cxn modelId="{942C172B-6F47-5744-AFBA-DBA769ACDCD9}" type="presParOf" srcId="{F9E8EE54-D462-A848-849A-C19A60C794F6}" destId="{EC0B4431-FDC1-D04E-9AC6-BB9F4FF896A8}" srcOrd="0" destOrd="0" presId="urn:microsoft.com/office/officeart/2008/layout/LinedList"/>
    <dgm:cxn modelId="{32FCD156-5B3A-8C41-9263-B6090E2BB8F9}" type="presParOf" srcId="{F9E8EE54-D462-A848-849A-C19A60C794F6}" destId="{CFF04EB8-107E-AD42-81F5-47A2DA4F66A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25A7393-2445-456D-A640-809D1E94F2DB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0F60164-DDB3-4498-ACDE-8956F6DD1E89}">
      <dgm:prSet/>
      <dgm:spPr/>
      <dgm:t>
        <a:bodyPr/>
        <a:lstStyle/>
        <a:p>
          <a:r>
            <a:rPr lang="en-NG"/>
            <a:t>I used Python to work on the data</a:t>
          </a:r>
          <a:endParaRPr lang="en-US"/>
        </a:p>
      </dgm:t>
    </dgm:pt>
    <dgm:pt modelId="{015CDFAB-9ACE-4C23-868D-55CB51E1301A}" type="parTrans" cxnId="{EC7743B6-589F-4553-B7BC-B2AD6545EA1C}">
      <dgm:prSet/>
      <dgm:spPr/>
      <dgm:t>
        <a:bodyPr/>
        <a:lstStyle/>
        <a:p>
          <a:endParaRPr lang="en-US"/>
        </a:p>
      </dgm:t>
    </dgm:pt>
    <dgm:pt modelId="{0584D593-E9AE-4AD1-947D-0B565F0B2008}" type="sibTrans" cxnId="{EC7743B6-589F-4553-B7BC-B2AD6545EA1C}">
      <dgm:prSet/>
      <dgm:spPr/>
      <dgm:t>
        <a:bodyPr/>
        <a:lstStyle/>
        <a:p>
          <a:endParaRPr lang="en-US"/>
        </a:p>
      </dgm:t>
    </dgm:pt>
    <dgm:pt modelId="{183187E1-54E6-41D5-8D57-33251F293978}">
      <dgm:prSet/>
      <dgm:spPr/>
      <dgm:t>
        <a:bodyPr/>
        <a:lstStyle/>
        <a:p>
          <a:r>
            <a:rPr lang="en-NG"/>
            <a:t>I made use of </a:t>
          </a:r>
          <a:r>
            <a:rPr lang="en-GB"/>
            <a:t>the Pandas</a:t>
          </a:r>
          <a:r>
            <a:rPr lang="en-NG"/>
            <a:t> library to clean and organize the data</a:t>
          </a:r>
          <a:endParaRPr lang="en-US"/>
        </a:p>
      </dgm:t>
    </dgm:pt>
    <dgm:pt modelId="{70D11D0B-1491-4A62-9384-F159669B950B}" type="parTrans" cxnId="{0F3A93A6-CFB7-4D82-BA81-6817AF71E018}">
      <dgm:prSet/>
      <dgm:spPr/>
      <dgm:t>
        <a:bodyPr/>
        <a:lstStyle/>
        <a:p>
          <a:endParaRPr lang="en-US"/>
        </a:p>
      </dgm:t>
    </dgm:pt>
    <dgm:pt modelId="{6054DF82-39A8-4458-A0A0-F6CE4F4AB32C}" type="sibTrans" cxnId="{0F3A93A6-CFB7-4D82-BA81-6817AF71E018}">
      <dgm:prSet/>
      <dgm:spPr/>
      <dgm:t>
        <a:bodyPr/>
        <a:lstStyle/>
        <a:p>
          <a:endParaRPr lang="en-US"/>
        </a:p>
      </dgm:t>
    </dgm:pt>
    <dgm:pt modelId="{65DBD0E8-F58D-45CC-8FCD-A69B1C03F166}">
      <dgm:prSet/>
      <dgm:spPr/>
      <dgm:t>
        <a:bodyPr/>
        <a:lstStyle/>
        <a:p>
          <a:r>
            <a:rPr lang="en-NG"/>
            <a:t>Jupyter notebook was used for the analysis</a:t>
          </a:r>
          <a:endParaRPr lang="en-US"/>
        </a:p>
      </dgm:t>
    </dgm:pt>
    <dgm:pt modelId="{994B3B28-4FA1-4107-8A0F-8801C51AFACF}" type="parTrans" cxnId="{F4589916-9024-4CF1-9D13-3D8936A40DD6}">
      <dgm:prSet/>
      <dgm:spPr/>
      <dgm:t>
        <a:bodyPr/>
        <a:lstStyle/>
        <a:p>
          <a:endParaRPr lang="en-US"/>
        </a:p>
      </dgm:t>
    </dgm:pt>
    <dgm:pt modelId="{E8A86836-54F3-409B-9AE3-064A5080868B}" type="sibTrans" cxnId="{F4589916-9024-4CF1-9D13-3D8936A40DD6}">
      <dgm:prSet/>
      <dgm:spPr/>
      <dgm:t>
        <a:bodyPr/>
        <a:lstStyle/>
        <a:p>
          <a:endParaRPr lang="en-US"/>
        </a:p>
      </dgm:t>
    </dgm:pt>
    <dgm:pt modelId="{951C24A2-34D3-4A69-ABD4-EE3B9BACB3FA}">
      <dgm:prSet/>
      <dgm:spPr/>
      <dgm:t>
        <a:bodyPr/>
        <a:lstStyle/>
        <a:p>
          <a:r>
            <a:rPr lang="en-NG"/>
            <a:t>I created charts with Matplotlib and Seaborn</a:t>
          </a:r>
          <a:endParaRPr lang="en-US"/>
        </a:p>
      </dgm:t>
    </dgm:pt>
    <dgm:pt modelId="{52D55660-31C6-4197-BDAC-4FCB811396A7}" type="parTrans" cxnId="{928AC929-D09B-47DD-AD2B-E54CBCE6930B}">
      <dgm:prSet/>
      <dgm:spPr/>
      <dgm:t>
        <a:bodyPr/>
        <a:lstStyle/>
        <a:p>
          <a:endParaRPr lang="en-US"/>
        </a:p>
      </dgm:t>
    </dgm:pt>
    <dgm:pt modelId="{0B8E7D44-C1CD-44AE-9166-6E6E42A487E0}" type="sibTrans" cxnId="{928AC929-D09B-47DD-AD2B-E54CBCE6930B}">
      <dgm:prSet/>
      <dgm:spPr/>
      <dgm:t>
        <a:bodyPr/>
        <a:lstStyle/>
        <a:p>
          <a:endParaRPr lang="en-US"/>
        </a:p>
      </dgm:t>
    </dgm:pt>
    <dgm:pt modelId="{E30B0327-703F-1846-817B-14340A49EA19}" type="pres">
      <dgm:prSet presAssocID="{525A7393-2445-456D-A640-809D1E94F2DB}" presName="vert0" presStyleCnt="0">
        <dgm:presLayoutVars>
          <dgm:dir/>
          <dgm:animOne val="branch"/>
          <dgm:animLvl val="lvl"/>
        </dgm:presLayoutVars>
      </dgm:prSet>
      <dgm:spPr/>
    </dgm:pt>
    <dgm:pt modelId="{64BE9EE5-21FC-B248-8086-4121E65490B8}" type="pres">
      <dgm:prSet presAssocID="{10F60164-DDB3-4498-ACDE-8956F6DD1E89}" presName="thickLine" presStyleLbl="alignNode1" presStyleIdx="0" presStyleCnt="4"/>
      <dgm:spPr/>
    </dgm:pt>
    <dgm:pt modelId="{109EFB83-B075-3B4A-9C75-CB6DFFF8A825}" type="pres">
      <dgm:prSet presAssocID="{10F60164-DDB3-4498-ACDE-8956F6DD1E89}" presName="horz1" presStyleCnt="0"/>
      <dgm:spPr/>
    </dgm:pt>
    <dgm:pt modelId="{711C58FB-8FEA-DD49-91DD-44CA4414EBA8}" type="pres">
      <dgm:prSet presAssocID="{10F60164-DDB3-4498-ACDE-8956F6DD1E89}" presName="tx1" presStyleLbl="revTx" presStyleIdx="0" presStyleCnt="4"/>
      <dgm:spPr/>
    </dgm:pt>
    <dgm:pt modelId="{77A9108A-697E-9F4E-A70C-2F4575732B1A}" type="pres">
      <dgm:prSet presAssocID="{10F60164-DDB3-4498-ACDE-8956F6DD1E89}" presName="vert1" presStyleCnt="0"/>
      <dgm:spPr/>
    </dgm:pt>
    <dgm:pt modelId="{4C3C3052-25E5-944C-82B8-674EDA76174E}" type="pres">
      <dgm:prSet presAssocID="{183187E1-54E6-41D5-8D57-33251F293978}" presName="thickLine" presStyleLbl="alignNode1" presStyleIdx="1" presStyleCnt="4"/>
      <dgm:spPr/>
    </dgm:pt>
    <dgm:pt modelId="{87A0C83A-02FD-D841-9BE0-331F5C1E2A88}" type="pres">
      <dgm:prSet presAssocID="{183187E1-54E6-41D5-8D57-33251F293978}" presName="horz1" presStyleCnt="0"/>
      <dgm:spPr/>
    </dgm:pt>
    <dgm:pt modelId="{3D206C39-EF5F-A74E-AFAD-F1D8747FEE36}" type="pres">
      <dgm:prSet presAssocID="{183187E1-54E6-41D5-8D57-33251F293978}" presName="tx1" presStyleLbl="revTx" presStyleIdx="1" presStyleCnt="4"/>
      <dgm:spPr/>
    </dgm:pt>
    <dgm:pt modelId="{C553C407-147F-E44B-A214-206541420CA3}" type="pres">
      <dgm:prSet presAssocID="{183187E1-54E6-41D5-8D57-33251F293978}" presName="vert1" presStyleCnt="0"/>
      <dgm:spPr/>
    </dgm:pt>
    <dgm:pt modelId="{5E5FD071-2784-CC4B-AEAA-602E8905E974}" type="pres">
      <dgm:prSet presAssocID="{65DBD0E8-F58D-45CC-8FCD-A69B1C03F166}" presName="thickLine" presStyleLbl="alignNode1" presStyleIdx="2" presStyleCnt="4"/>
      <dgm:spPr/>
    </dgm:pt>
    <dgm:pt modelId="{8F3734A7-AE37-E244-AA4A-74CA82CBFE00}" type="pres">
      <dgm:prSet presAssocID="{65DBD0E8-F58D-45CC-8FCD-A69B1C03F166}" presName="horz1" presStyleCnt="0"/>
      <dgm:spPr/>
    </dgm:pt>
    <dgm:pt modelId="{A8E91437-CC86-FF47-AD24-B8E72E5DAFB0}" type="pres">
      <dgm:prSet presAssocID="{65DBD0E8-F58D-45CC-8FCD-A69B1C03F166}" presName="tx1" presStyleLbl="revTx" presStyleIdx="2" presStyleCnt="4"/>
      <dgm:spPr/>
    </dgm:pt>
    <dgm:pt modelId="{9BC171C3-7B81-FF45-A32E-583616FB711F}" type="pres">
      <dgm:prSet presAssocID="{65DBD0E8-F58D-45CC-8FCD-A69B1C03F166}" presName="vert1" presStyleCnt="0"/>
      <dgm:spPr/>
    </dgm:pt>
    <dgm:pt modelId="{2AAED4C2-AA24-BC40-88B0-CDE722A1FB98}" type="pres">
      <dgm:prSet presAssocID="{951C24A2-34D3-4A69-ABD4-EE3B9BACB3FA}" presName="thickLine" presStyleLbl="alignNode1" presStyleIdx="3" presStyleCnt="4"/>
      <dgm:spPr/>
    </dgm:pt>
    <dgm:pt modelId="{EEF24127-9B52-FC4D-8816-E723065CF6B8}" type="pres">
      <dgm:prSet presAssocID="{951C24A2-34D3-4A69-ABD4-EE3B9BACB3FA}" presName="horz1" presStyleCnt="0"/>
      <dgm:spPr/>
    </dgm:pt>
    <dgm:pt modelId="{0009BFCB-D9BE-F742-B1BC-66CFA17AC238}" type="pres">
      <dgm:prSet presAssocID="{951C24A2-34D3-4A69-ABD4-EE3B9BACB3FA}" presName="tx1" presStyleLbl="revTx" presStyleIdx="3" presStyleCnt="4"/>
      <dgm:spPr/>
    </dgm:pt>
    <dgm:pt modelId="{BC98FA0C-25CA-FF43-B34E-E5D274677252}" type="pres">
      <dgm:prSet presAssocID="{951C24A2-34D3-4A69-ABD4-EE3B9BACB3FA}" presName="vert1" presStyleCnt="0"/>
      <dgm:spPr/>
    </dgm:pt>
  </dgm:ptLst>
  <dgm:cxnLst>
    <dgm:cxn modelId="{F4589916-9024-4CF1-9D13-3D8936A40DD6}" srcId="{525A7393-2445-456D-A640-809D1E94F2DB}" destId="{65DBD0E8-F58D-45CC-8FCD-A69B1C03F166}" srcOrd="2" destOrd="0" parTransId="{994B3B28-4FA1-4107-8A0F-8801C51AFACF}" sibTransId="{E8A86836-54F3-409B-9AE3-064A5080868B}"/>
    <dgm:cxn modelId="{928AC929-D09B-47DD-AD2B-E54CBCE6930B}" srcId="{525A7393-2445-456D-A640-809D1E94F2DB}" destId="{951C24A2-34D3-4A69-ABD4-EE3B9BACB3FA}" srcOrd="3" destOrd="0" parTransId="{52D55660-31C6-4197-BDAC-4FCB811396A7}" sibTransId="{0B8E7D44-C1CD-44AE-9166-6E6E42A487E0}"/>
    <dgm:cxn modelId="{2D30B079-49F0-B741-B6AD-320435A8B341}" type="presOf" srcId="{10F60164-DDB3-4498-ACDE-8956F6DD1E89}" destId="{711C58FB-8FEA-DD49-91DD-44CA4414EBA8}" srcOrd="0" destOrd="0" presId="urn:microsoft.com/office/officeart/2008/layout/LinedList"/>
    <dgm:cxn modelId="{A7755F86-8BA5-114F-A6EB-C5ECF126FD94}" type="presOf" srcId="{951C24A2-34D3-4A69-ABD4-EE3B9BACB3FA}" destId="{0009BFCB-D9BE-F742-B1BC-66CFA17AC238}" srcOrd="0" destOrd="0" presId="urn:microsoft.com/office/officeart/2008/layout/LinedList"/>
    <dgm:cxn modelId="{71DC168D-67EF-7249-A24A-138C113C5A50}" type="presOf" srcId="{65DBD0E8-F58D-45CC-8FCD-A69B1C03F166}" destId="{A8E91437-CC86-FF47-AD24-B8E72E5DAFB0}" srcOrd="0" destOrd="0" presId="urn:microsoft.com/office/officeart/2008/layout/LinedList"/>
    <dgm:cxn modelId="{0F3A93A6-CFB7-4D82-BA81-6817AF71E018}" srcId="{525A7393-2445-456D-A640-809D1E94F2DB}" destId="{183187E1-54E6-41D5-8D57-33251F293978}" srcOrd="1" destOrd="0" parTransId="{70D11D0B-1491-4A62-9384-F159669B950B}" sibTransId="{6054DF82-39A8-4458-A0A0-F6CE4F4AB32C}"/>
    <dgm:cxn modelId="{EC7743B6-589F-4553-B7BC-B2AD6545EA1C}" srcId="{525A7393-2445-456D-A640-809D1E94F2DB}" destId="{10F60164-DDB3-4498-ACDE-8956F6DD1E89}" srcOrd="0" destOrd="0" parTransId="{015CDFAB-9ACE-4C23-868D-55CB51E1301A}" sibTransId="{0584D593-E9AE-4AD1-947D-0B565F0B2008}"/>
    <dgm:cxn modelId="{52C15FC0-6583-AD4C-8A40-8CED111FEB6D}" type="presOf" srcId="{525A7393-2445-456D-A640-809D1E94F2DB}" destId="{E30B0327-703F-1846-817B-14340A49EA19}" srcOrd="0" destOrd="0" presId="urn:microsoft.com/office/officeart/2008/layout/LinedList"/>
    <dgm:cxn modelId="{B4491BCD-3A11-914D-8B5D-204A69E5123C}" type="presOf" srcId="{183187E1-54E6-41D5-8D57-33251F293978}" destId="{3D206C39-EF5F-A74E-AFAD-F1D8747FEE36}" srcOrd="0" destOrd="0" presId="urn:microsoft.com/office/officeart/2008/layout/LinedList"/>
    <dgm:cxn modelId="{420E8567-F8A0-2347-B842-1CE4340199B8}" type="presParOf" srcId="{E30B0327-703F-1846-817B-14340A49EA19}" destId="{64BE9EE5-21FC-B248-8086-4121E65490B8}" srcOrd="0" destOrd="0" presId="urn:microsoft.com/office/officeart/2008/layout/LinedList"/>
    <dgm:cxn modelId="{DD9F1A60-5899-5D44-BD69-C14D3574911A}" type="presParOf" srcId="{E30B0327-703F-1846-817B-14340A49EA19}" destId="{109EFB83-B075-3B4A-9C75-CB6DFFF8A825}" srcOrd="1" destOrd="0" presId="urn:microsoft.com/office/officeart/2008/layout/LinedList"/>
    <dgm:cxn modelId="{356B6B80-0314-B148-BD85-601685BA76D4}" type="presParOf" srcId="{109EFB83-B075-3B4A-9C75-CB6DFFF8A825}" destId="{711C58FB-8FEA-DD49-91DD-44CA4414EBA8}" srcOrd="0" destOrd="0" presId="urn:microsoft.com/office/officeart/2008/layout/LinedList"/>
    <dgm:cxn modelId="{B73EE70D-FFCF-A94C-8802-7BB7316B49F9}" type="presParOf" srcId="{109EFB83-B075-3B4A-9C75-CB6DFFF8A825}" destId="{77A9108A-697E-9F4E-A70C-2F4575732B1A}" srcOrd="1" destOrd="0" presId="urn:microsoft.com/office/officeart/2008/layout/LinedList"/>
    <dgm:cxn modelId="{8C9CE6EF-859C-5945-9805-121A89419402}" type="presParOf" srcId="{E30B0327-703F-1846-817B-14340A49EA19}" destId="{4C3C3052-25E5-944C-82B8-674EDA76174E}" srcOrd="2" destOrd="0" presId="urn:microsoft.com/office/officeart/2008/layout/LinedList"/>
    <dgm:cxn modelId="{D8982F36-1EDE-DB4E-BFB2-A5C3BA294AFC}" type="presParOf" srcId="{E30B0327-703F-1846-817B-14340A49EA19}" destId="{87A0C83A-02FD-D841-9BE0-331F5C1E2A88}" srcOrd="3" destOrd="0" presId="urn:microsoft.com/office/officeart/2008/layout/LinedList"/>
    <dgm:cxn modelId="{F15DF780-B541-204E-B59B-D7BED3F79571}" type="presParOf" srcId="{87A0C83A-02FD-D841-9BE0-331F5C1E2A88}" destId="{3D206C39-EF5F-A74E-AFAD-F1D8747FEE36}" srcOrd="0" destOrd="0" presId="urn:microsoft.com/office/officeart/2008/layout/LinedList"/>
    <dgm:cxn modelId="{050F0C00-8AAE-CB43-9505-B4AF3B6AB6C2}" type="presParOf" srcId="{87A0C83A-02FD-D841-9BE0-331F5C1E2A88}" destId="{C553C407-147F-E44B-A214-206541420CA3}" srcOrd="1" destOrd="0" presId="urn:microsoft.com/office/officeart/2008/layout/LinedList"/>
    <dgm:cxn modelId="{65C01DD8-174C-B549-B11B-3797A21085C5}" type="presParOf" srcId="{E30B0327-703F-1846-817B-14340A49EA19}" destId="{5E5FD071-2784-CC4B-AEAA-602E8905E974}" srcOrd="4" destOrd="0" presId="urn:microsoft.com/office/officeart/2008/layout/LinedList"/>
    <dgm:cxn modelId="{2B135691-33CF-2745-B6C6-AECA8838E4B1}" type="presParOf" srcId="{E30B0327-703F-1846-817B-14340A49EA19}" destId="{8F3734A7-AE37-E244-AA4A-74CA82CBFE00}" srcOrd="5" destOrd="0" presId="urn:microsoft.com/office/officeart/2008/layout/LinedList"/>
    <dgm:cxn modelId="{20D52A27-CF25-484B-9B32-2FF98594C8FF}" type="presParOf" srcId="{8F3734A7-AE37-E244-AA4A-74CA82CBFE00}" destId="{A8E91437-CC86-FF47-AD24-B8E72E5DAFB0}" srcOrd="0" destOrd="0" presId="urn:microsoft.com/office/officeart/2008/layout/LinedList"/>
    <dgm:cxn modelId="{7F82CF0C-89F4-C442-AC55-224BEB5A1DBB}" type="presParOf" srcId="{8F3734A7-AE37-E244-AA4A-74CA82CBFE00}" destId="{9BC171C3-7B81-FF45-A32E-583616FB711F}" srcOrd="1" destOrd="0" presId="urn:microsoft.com/office/officeart/2008/layout/LinedList"/>
    <dgm:cxn modelId="{A74AC73B-3C72-7D47-91E2-9008D7630167}" type="presParOf" srcId="{E30B0327-703F-1846-817B-14340A49EA19}" destId="{2AAED4C2-AA24-BC40-88B0-CDE722A1FB98}" srcOrd="6" destOrd="0" presId="urn:microsoft.com/office/officeart/2008/layout/LinedList"/>
    <dgm:cxn modelId="{0730B470-B78C-444E-8330-19AB9B86E515}" type="presParOf" srcId="{E30B0327-703F-1846-817B-14340A49EA19}" destId="{EEF24127-9B52-FC4D-8816-E723065CF6B8}" srcOrd="7" destOrd="0" presId="urn:microsoft.com/office/officeart/2008/layout/LinedList"/>
    <dgm:cxn modelId="{B7133772-8744-154F-9BFD-814BFD4DB94F}" type="presParOf" srcId="{EEF24127-9B52-FC4D-8816-E723065CF6B8}" destId="{0009BFCB-D9BE-F742-B1BC-66CFA17AC238}" srcOrd="0" destOrd="0" presId="urn:microsoft.com/office/officeart/2008/layout/LinedList"/>
    <dgm:cxn modelId="{98B32A83-0727-734D-A1B6-15647751A792}" type="presParOf" srcId="{EEF24127-9B52-FC4D-8816-E723065CF6B8}" destId="{BC98FA0C-25CA-FF43-B34E-E5D27467725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32F51AE-B9D6-43D5-A44E-E982682C2B0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8C064ED1-7002-4F5B-9D92-934BD506C25B}">
      <dgm:prSet/>
      <dgm:spPr/>
      <dgm:t>
        <a:bodyPr/>
        <a:lstStyle/>
        <a:p>
          <a:r>
            <a:rPr lang="en-NG"/>
            <a:t>Most demands fall between 150 and 275</a:t>
          </a:r>
          <a:endParaRPr lang="en-US"/>
        </a:p>
      </dgm:t>
    </dgm:pt>
    <dgm:pt modelId="{0389178E-ED5E-4412-BD5E-5AB04E7545B3}" type="parTrans" cxnId="{1D7EC251-4100-499B-B6DF-1682B8E83196}">
      <dgm:prSet/>
      <dgm:spPr/>
      <dgm:t>
        <a:bodyPr/>
        <a:lstStyle/>
        <a:p>
          <a:endParaRPr lang="en-US"/>
        </a:p>
      </dgm:t>
    </dgm:pt>
    <dgm:pt modelId="{97A51253-771C-46D8-B9F0-BA38BBE85860}" type="sibTrans" cxnId="{1D7EC251-4100-499B-B6DF-1682B8E83196}">
      <dgm:prSet/>
      <dgm:spPr/>
      <dgm:t>
        <a:bodyPr/>
        <a:lstStyle/>
        <a:p>
          <a:endParaRPr lang="en-US"/>
        </a:p>
      </dgm:t>
    </dgm:pt>
    <dgm:pt modelId="{B2D37F60-05D3-4A7F-B3A3-F876AB253523}">
      <dgm:prSet/>
      <dgm:spPr/>
      <dgm:t>
        <a:bodyPr/>
        <a:lstStyle/>
        <a:p>
          <a:r>
            <a:rPr lang="en-NG"/>
            <a:t>The days with the highest demand are Tuesdays, Thursdays, and Sundays.</a:t>
          </a:r>
          <a:endParaRPr lang="en-US"/>
        </a:p>
      </dgm:t>
    </dgm:pt>
    <dgm:pt modelId="{B2CD3BEE-6DB4-4981-9224-F00430ECDBAA}" type="parTrans" cxnId="{41848F14-38FB-4A1F-B72F-FC1E60CFC03B}">
      <dgm:prSet/>
      <dgm:spPr/>
      <dgm:t>
        <a:bodyPr/>
        <a:lstStyle/>
        <a:p>
          <a:endParaRPr lang="en-US"/>
        </a:p>
      </dgm:t>
    </dgm:pt>
    <dgm:pt modelId="{419BB504-F7A9-464E-90FD-127018D942B8}" type="sibTrans" cxnId="{41848F14-38FB-4A1F-B72F-FC1E60CFC03B}">
      <dgm:prSet/>
      <dgm:spPr/>
      <dgm:t>
        <a:bodyPr/>
        <a:lstStyle/>
        <a:p>
          <a:endParaRPr lang="en-US"/>
        </a:p>
      </dgm:t>
    </dgm:pt>
    <dgm:pt modelId="{914279F9-551A-42E4-B87C-B4EAAECB9873}">
      <dgm:prSet/>
      <dgm:spPr/>
      <dgm:t>
        <a:bodyPr/>
        <a:lstStyle/>
        <a:p>
          <a:r>
            <a:rPr lang="en-NG"/>
            <a:t>Efficiency is the most </a:t>
          </a:r>
          <a:r>
            <a:rPr lang="en-GB"/>
            <a:t>important</a:t>
          </a:r>
          <a:r>
            <a:rPr lang="en-NG"/>
            <a:t> factor that affects demand</a:t>
          </a:r>
          <a:endParaRPr lang="en-US"/>
        </a:p>
      </dgm:t>
    </dgm:pt>
    <dgm:pt modelId="{4A1EA890-A7F0-4FA1-BDD1-07A2C08177CC}" type="parTrans" cxnId="{17332300-E241-41CA-9C98-663F2FC5B415}">
      <dgm:prSet/>
      <dgm:spPr/>
      <dgm:t>
        <a:bodyPr/>
        <a:lstStyle/>
        <a:p>
          <a:endParaRPr lang="en-US"/>
        </a:p>
      </dgm:t>
    </dgm:pt>
    <dgm:pt modelId="{16B4A545-05C6-493D-8647-38EDA1C6419D}" type="sibTrans" cxnId="{17332300-E241-41CA-9C98-663F2FC5B415}">
      <dgm:prSet/>
      <dgm:spPr/>
      <dgm:t>
        <a:bodyPr/>
        <a:lstStyle/>
        <a:p>
          <a:endParaRPr lang="en-US"/>
        </a:p>
      </dgm:t>
    </dgm:pt>
    <dgm:pt modelId="{CD4ED362-6E43-4807-94E5-7F50DA050DDF}">
      <dgm:prSet/>
      <dgm:spPr/>
      <dgm:t>
        <a:bodyPr/>
        <a:lstStyle/>
        <a:p>
          <a:r>
            <a:rPr lang="en-NG"/>
            <a:t>Weather and traffic don’t really affect or change the </a:t>
          </a:r>
          <a:r>
            <a:rPr lang="en-GB"/>
            <a:t>wants</a:t>
          </a:r>
          <a:r>
            <a:rPr lang="en-NG"/>
            <a:t> of people.</a:t>
          </a:r>
          <a:endParaRPr lang="en-US"/>
        </a:p>
      </dgm:t>
    </dgm:pt>
    <dgm:pt modelId="{08A2B587-7099-4504-8D70-553DBEEE8A5C}" type="parTrans" cxnId="{545EE31E-0DF9-4E60-8D8F-B1EBA4E01C21}">
      <dgm:prSet/>
      <dgm:spPr/>
      <dgm:t>
        <a:bodyPr/>
        <a:lstStyle/>
        <a:p>
          <a:endParaRPr lang="en-US"/>
        </a:p>
      </dgm:t>
    </dgm:pt>
    <dgm:pt modelId="{1BA911FA-6F2C-4E0B-A0B1-9294CB240A8E}" type="sibTrans" cxnId="{545EE31E-0DF9-4E60-8D8F-B1EBA4E01C21}">
      <dgm:prSet/>
      <dgm:spPr/>
      <dgm:t>
        <a:bodyPr/>
        <a:lstStyle/>
        <a:p>
          <a:endParaRPr lang="en-US"/>
        </a:p>
      </dgm:t>
    </dgm:pt>
    <dgm:pt modelId="{12CD1393-85FF-486D-8CAE-593AC50C7ECD}" type="pres">
      <dgm:prSet presAssocID="{132F51AE-B9D6-43D5-A44E-E982682C2B02}" presName="root" presStyleCnt="0">
        <dgm:presLayoutVars>
          <dgm:dir/>
          <dgm:resizeHandles val="exact"/>
        </dgm:presLayoutVars>
      </dgm:prSet>
      <dgm:spPr/>
    </dgm:pt>
    <dgm:pt modelId="{08F4DCAC-7D68-4C1E-A6D5-C1F25194ED59}" type="pres">
      <dgm:prSet presAssocID="{8C064ED1-7002-4F5B-9D92-934BD506C25B}" presName="compNode" presStyleCnt="0"/>
      <dgm:spPr/>
    </dgm:pt>
    <dgm:pt modelId="{2A281E54-4976-4D7E-839C-17CF86EB7045}" type="pres">
      <dgm:prSet presAssocID="{8C064ED1-7002-4F5B-9D92-934BD506C25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eaf"/>
        </a:ext>
      </dgm:extLst>
    </dgm:pt>
    <dgm:pt modelId="{E808C274-0911-45CA-BE0B-FDB83CE8198E}" type="pres">
      <dgm:prSet presAssocID="{8C064ED1-7002-4F5B-9D92-934BD506C25B}" presName="spaceRect" presStyleCnt="0"/>
      <dgm:spPr/>
    </dgm:pt>
    <dgm:pt modelId="{153F1196-30D8-48E9-BA20-4CE6E0F58DCD}" type="pres">
      <dgm:prSet presAssocID="{8C064ED1-7002-4F5B-9D92-934BD506C25B}" presName="textRect" presStyleLbl="revTx" presStyleIdx="0" presStyleCnt="4">
        <dgm:presLayoutVars>
          <dgm:chMax val="1"/>
          <dgm:chPref val="1"/>
        </dgm:presLayoutVars>
      </dgm:prSet>
      <dgm:spPr/>
    </dgm:pt>
    <dgm:pt modelId="{88513D2F-F7BD-46BA-8031-6BD850269CDF}" type="pres">
      <dgm:prSet presAssocID="{97A51253-771C-46D8-B9F0-BA38BBE85860}" presName="sibTrans" presStyleCnt="0"/>
      <dgm:spPr/>
    </dgm:pt>
    <dgm:pt modelId="{3C928732-3C19-426E-BAE4-AE43112A15CD}" type="pres">
      <dgm:prSet presAssocID="{B2D37F60-05D3-4A7F-B3A3-F876AB253523}" presName="compNode" presStyleCnt="0"/>
      <dgm:spPr/>
    </dgm:pt>
    <dgm:pt modelId="{7482999B-3157-4C77-8EA3-D0B3D5B4A44B}" type="pres">
      <dgm:prSet presAssocID="{B2D37F60-05D3-4A7F-B3A3-F876AB25352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ghway scene"/>
        </a:ext>
      </dgm:extLst>
    </dgm:pt>
    <dgm:pt modelId="{2CF1EFBC-BBF6-4410-B7D8-17A19AA9C58A}" type="pres">
      <dgm:prSet presAssocID="{B2D37F60-05D3-4A7F-B3A3-F876AB253523}" presName="spaceRect" presStyleCnt="0"/>
      <dgm:spPr/>
    </dgm:pt>
    <dgm:pt modelId="{6771CBC5-8680-4F6E-8F51-DF3EACB43960}" type="pres">
      <dgm:prSet presAssocID="{B2D37F60-05D3-4A7F-B3A3-F876AB253523}" presName="textRect" presStyleLbl="revTx" presStyleIdx="1" presStyleCnt="4">
        <dgm:presLayoutVars>
          <dgm:chMax val="1"/>
          <dgm:chPref val="1"/>
        </dgm:presLayoutVars>
      </dgm:prSet>
      <dgm:spPr/>
    </dgm:pt>
    <dgm:pt modelId="{ADEEB46E-D5FA-4505-80B0-977CC5156361}" type="pres">
      <dgm:prSet presAssocID="{419BB504-F7A9-464E-90FD-127018D942B8}" presName="sibTrans" presStyleCnt="0"/>
      <dgm:spPr/>
    </dgm:pt>
    <dgm:pt modelId="{4F3CD8AC-DE01-4F37-A234-5635554DA6F3}" type="pres">
      <dgm:prSet presAssocID="{914279F9-551A-42E4-B87C-B4EAAECB9873}" presName="compNode" presStyleCnt="0"/>
      <dgm:spPr/>
    </dgm:pt>
    <dgm:pt modelId="{3DE23FE8-A38D-4683-8188-F4545F806218}" type="pres">
      <dgm:prSet presAssocID="{914279F9-551A-42E4-B87C-B4EAAECB987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20CBD60F-678A-47DB-83DC-C6E01CFE5B8B}" type="pres">
      <dgm:prSet presAssocID="{914279F9-551A-42E4-B87C-B4EAAECB9873}" presName="spaceRect" presStyleCnt="0"/>
      <dgm:spPr/>
    </dgm:pt>
    <dgm:pt modelId="{74B45925-B3D0-4F95-B06C-82FEE9008BFE}" type="pres">
      <dgm:prSet presAssocID="{914279F9-551A-42E4-B87C-B4EAAECB9873}" presName="textRect" presStyleLbl="revTx" presStyleIdx="2" presStyleCnt="4">
        <dgm:presLayoutVars>
          <dgm:chMax val="1"/>
          <dgm:chPref val="1"/>
        </dgm:presLayoutVars>
      </dgm:prSet>
      <dgm:spPr/>
    </dgm:pt>
    <dgm:pt modelId="{D72BD099-46E2-4D62-B761-918D9FF6230A}" type="pres">
      <dgm:prSet presAssocID="{16B4A545-05C6-493D-8647-38EDA1C6419D}" presName="sibTrans" presStyleCnt="0"/>
      <dgm:spPr/>
    </dgm:pt>
    <dgm:pt modelId="{0015B81F-85C4-48D3-A85C-74F386997EB5}" type="pres">
      <dgm:prSet presAssocID="{CD4ED362-6E43-4807-94E5-7F50DA050DDF}" presName="compNode" presStyleCnt="0"/>
      <dgm:spPr/>
    </dgm:pt>
    <dgm:pt modelId="{C9CC29CB-41BD-410A-A8B8-0820DE1F3AB8}" type="pres">
      <dgm:prSet presAssocID="{CD4ED362-6E43-4807-94E5-7F50DA050DD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ffic Light"/>
        </a:ext>
      </dgm:extLst>
    </dgm:pt>
    <dgm:pt modelId="{EFE58EA1-3C31-4898-BB63-4482B55FD594}" type="pres">
      <dgm:prSet presAssocID="{CD4ED362-6E43-4807-94E5-7F50DA050DDF}" presName="spaceRect" presStyleCnt="0"/>
      <dgm:spPr/>
    </dgm:pt>
    <dgm:pt modelId="{4E05433E-BA75-47FA-ACB7-48F2FFFC61DB}" type="pres">
      <dgm:prSet presAssocID="{CD4ED362-6E43-4807-94E5-7F50DA050DD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17332300-E241-41CA-9C98-663F2FC5B415}" srcId="{132F51AE-B9D6-43D5-A44E-E982682C2B02}" destId="{914279F9-551A-42E4-B87C-B4EAAECB9873}" srcOrd="2" destOrd="0" parTransId="{4A1EA890-A7F0-4FA1-BDD1-07A2C08177CC}" sibTransId="{16B4A545-05C6-493D-8647-38EDA1C6419D}"/>
    <dgm:cxn modelId="{0FBEF60D-413C-42AF-99E8-041A6FE47759}" type="presOf" srcId="{914279F9-551A-42E4-B87C-B4EAAECB9873}" destId="{74B45925-B3D0-4F95-B06C-82FEE9008BFE}" srcOrd="0" destOrd="0" presId="urn:microsoft.com/office/officeart/2018/2/layout/IconLabelList"/>
    <dgm:cxn modelId="{41848F14-38FB-4A1F-B72F-FC1E60CFC03B}" srcId="{132F51AE-B9D6-43D5-A44E-E982682C2B02}" destId="{B2D37F60-05D3-4A7F-B3A3-F876AB253523}" srcOrd="1" destOrd="0" parTransId="{B2CD3BEE-6DB4-4981-9224-F00430ECDBAA}" sibTransId="{419BB504-F7A9-464E-90FD-127018D942B8}"/>
    <dgm:cxn modelId="{545EE31E-0DF9-4E60-8D8F-B1EBA4E01C21}" srcId="{132F51AE-B9D6-43D5-A44E-E982682C2B02}" destId="{CD4ED362-6E43-4807-94E5-7F50DA050DDF}" srcOrd="3" destOrd="0" parTransId="{08A2B587-7099-4504-8D70-553DBEEE8A5C}" sibTransId="{1BA911FA-6F2C-4E0B-A0B1-9294CB240A8E}"/>
    <dgm:cxn modelId="{C4DAD637-3A3D-46AE-8360-B74C571B3DE4}" type="presOf" srcId="{132F51AE-B9D6-43D5-A44E-E982682C2B02}" destId="{12CD1393-85FF-486D-8CAE-593AC50C7ECD}" srcOrd="0" destOrd="0" presId="urn:microsoft.com/office/officeart/2018/2/layout/IconLabelList"/>
    <dgm:cxn modelId="{1D7EC251-4100-499B-B6DF-1682B8E83196}" srcId="{132F51AE-B9D6-43D5-A44E-E982682C2B02}" destId="{8C064ED1-7002-4F5B-9D92-934BD506C25B}" srcOrd="0" destOrd="0" parTransId="{0389178E-ED5E-4412-BD5E-5AB04E7545B3}" sibTransId="{97A51253-771C-46D8-B9F0-BA38BBE85860}"/>
    <dgm:cxn modelId="{1014B496-D234-4D17-90C3-4A3226A553F9}" type="presOf" srcId="{B2D37F60-05D3-4A7F-B3A3-F876AB253523}" destId="{6771CBC5-8680-4F6E-8F51-DF3EACB43960}" srcOrd="0" destOrd="0" presId="urn:microsoft.com/office/officeart/2018/2/layout/IconLabelList"/>
    <dgm:cxn modelId="{929F68B1-CA53-454B-85A0-9360F4178E3A}" type="presOf" srcId="{CD4ED362-6E43-4807-94E5-7F50DA050DDF}" destId="{4E05433E-BA75-47FA-ACB7-48F2FFFC61DB}" srcOrd="0" destOrd="0" presId="urn:microsoft.com/office/officeart/2018/2/layout/IconLabelList"/>
    <dgm:cxn modelId="{A59CE1D4-02ED-4464-8F22-D363E9CBB198}" type="presOf" srcId="{8C064ED1-7002-4F5B-9D92-934BD506C25B}" destId="{153F1196-30D8-48E9-BA20-4CE6E0F58DCD}" srcOrd="0" destOrd="0" presId="urn:microsoft.com/office/officeart/2018/2/layout/IconLabelList"/>
    <dgm:cxn modelId="{4B434804-12AC-46F9-B127-D5855DF439E5}" type="presParOf" srcId="{12CD1393-85FF-486D-8CAE-593AC50C7ECD}" destId="{08F4DCAC-7D68-4C1E-A6D5-C1F25194ED59}" srcOrd="0" destOrd="0" presId="urn:microsoft.com/office/officeart/2018/2/layout/IconLabelList"/>
    <dgm:cxn modelId="{2ED6B594-E355-4DC9-8AC7-DEF86F45101D}" type="presParOf" srcId="{08F4DCAC-7D68-4C1E-A6D5-C1F25194ED59}" destId="{2A281E54-4976-4D7E-839C-17CF86EB7045}" srcOrd="0" destOrd="0" presId="urn:microsoft.com/office/officeart/2018/2/layout/IconLabelList"/>
    <dgm:cxn modelId="{073C8C94-1ADE-46CD-AB75-7E7E2CA7C01E}" type="presParOf" srcId="{08F4DCAC-7D68-4C1E-A6D5-C1F25194ED59}" destId="{E808C274-0911-45CA-BE0B-FDB83CE8198E}" srcOrd="1" destOrd="0" presId="urn:microsoft.com/office/officeart/2018/2/layout/IconLabelList"/>
    <dgm:cxn modelId="{09FA61BF-436A-4713-B2E2-398785A54F32}" type="presParOf" srcId="{08F4DCAC-7D68-4C1E-A6D5-C1F25194ED59}" destId="{153F1196-30D8-48E9-BA20-4CE6E0F58DCD}" srcOrd="2" destOrd="0" presId="urn:microsoft.com/office/officeart/2018/2/layout/IconLabelList"/>
    <dgm:cxn modelId="{07214DC5-51C8-4DC5-B0D2-8B4F5FF158B7}" type="presParOf" srcId="{12CD1393-85FF-486D-8CAE-593AC50C7ECD}" destId="{88513D2F-F7BD-46BA-8031-6BD850269CDF}" srcOrd="1" destOrd="0" presId="urn:microsoft.com/office/officeart/2018/2/layout/IconLabelList"/>
    <dgm:cxn modelId="{A677CC98-DCB8-465C-81EC-C2C49AECB2BE}" type="presParOf" srcId="{12CD1393-85FF-486D-8CAE-593AC50C7ECD}" destId="{3C928732-3C19-426E-BAE4-AE43112A15CD}" srcOrd="2" destOrd="0" presId="urn:microsoft.com/office/officeart/2018/2/layout/IconLabelList"/>
    <dgm:cxn modelId="{FEBCC615-B1E5-4D7A-A10C-A3133B7FC54C}" type="presParOf" srcId="{3C928732-3C19-426E-BAE4-AE43112A15CD}" destId="{7482999B-3157-4C77-8EA3-D0B3D5B4A44B}" srcOrd="0" destOrd="0" presId="urn:microsoft.com/office/officeart/2018/2/layout/IconLabelList"/>
    <dgm:cxn modelId="{0BEEC6A0-7343-4C75-831C-893C50090AEC}" type="presParOf" srcId="{3C928732-3C19-426E-BAE4-AE43112A15CD}" destId="{2CF1EFBC-BBF6-4410-B7D8-17A19AA9C58A}" srcOrd="1" destOrd="0" presId="urn:microsoft.com/office/officeart/2018/2/layout/IconLabelList"/>
    <dgm:cxn modelId="{13AB3111-74E2-4E79-B200-4547DC73C7F9}" type="presParOf" srcId="{3C928732-3C19-426E-BAE4-AE43112A15CD}" destId="{6771CBC5-8680-4F6E-8F51-DF3EACB43960}" srcOrd="2" destOrd="0" presId="urn:microsoft.com/office/officeart/2018/2/layout/IconLabelList"/>
    <dgm:cxn modelId="{1A17646B-BEB3-4577-937B-0A5A99E6C0B6}" type="presParOf" srcId="{12CD1393-85FF-486D-8CAE-593AC50C7ECD}" destId="{ADEEB46E-D5FA-4505-80B0-977CC5156361}" srcOrd="3" destOrd="0" presId="urn:microsoft.com/office/officeart/2018/2/layout/IconLabelList"/>
    <dgm:cxn modelId="{C77C2F8C-C02F-4CA6-9110-D9A7CD6C97D2}" type="presParOf" srcId="{12CD1393-85FF-486D-8CAE-593AC50C7ECD}" destId="{4F3CD8AC-DE01-4F37-A234-5635554DA6F3}" srcOrd="4" destOrd="0" presId="urn:microsoft.com/office/officeart/2018/2/layout/IconLabelList"/>
    <dgm:cxn modelId="{F67877DD-5282-4D9F-A571-AC97DAB773A1}" type="presParOf" srcId="{4F3CD8AC-DE01-4F37-A234-5635554DA6F3}" destId="{3DE23FE8-A38D-4683-8188-F4545F806218}" srcOrd="0" destOrd="0" presId="urn:microsoft.com/office/officeart/2018/2/layout/IconLabelList"/>
    <dgm:cxn modelId="{E6DDFB92-39EE-4FF6-98BB-D0CCDEE250C1}" type="presParOf" srcId="{4F3CD8AC-DE01-4F37-A234-5635554DA6F3}" destId="{20CBD60F-678A-47DB-83DC-C6E01CFE5B8B}" srcOrd="1" destOrd="0" presId="urn:microsoft.com/office/officeart/2018/2/layout/IconLabelList"/>
    <dgm:cxn modelId="{492DB5AC-C300-4982-8C22-BC4A1F79E1DE}" type="presParOf" srcId="{4F3CD8AC-DE01-4F37-A234-5635554DA6F3}" destId="{74B45925-B3D0-4F95-B06C-82FEE9008BFE}" srcOrd="2" destOrd="0" presId="urn:microsoft.com/office/officeart/2018/2/layout/IconLabelList"/>
    <dgm:cxn modelId="{B674DC73-E478-4AC8-8FFA-73018DF58DFF}" type="presParOf" srcId="{12CD1393-85FF-486D-8CAE-593AC50C7ECD}" destId="{D72BD099-46E2-4D62-B761-918D9FF6230A}" srcOrd="5" destOrd="0" presId="urn:microsoft.com/office/officeart/2018/2/layout/IconLabelList"/>
    <dgm:cxn modelId="{D3426E0D-D293-49C5-9C39-D703B7F5A2F8}" type="presParOf" srcId="{12CD1393-85FF-486D-8CAE-593AC50C7ECD}" destId="{0015B81F-85C4-48D3-A85C-74F386997EB5}" srcOrd="6" destOrd="0" presId="urn:microsoft.com/office/officeart/2018/2/layout/IconLabelList"/>
    <dgm:cxn modelId="{53715E34-6985-4985-874C-8D94C6C286FB}" type="presParOf" srcId="{0015B81F-85C4-48D3-A85C-74F386997EB5}" destId="{C9CC29CB-41BD-410A-A8B8-0820DE1F3AB8}" srcOrd="0" destOrd="0" presId="urn:microsoft.com/office/officeart/2018/2/layout/IconLabelList"/>
    <dgm:cxn modelId="{B643AB9A-A64E-4F32-B522-247A63DFC00E}" type="presParOf" srcId="{0015B81F-85C4-48D3-A85C-74F386997EB5}" destId="{EFE58EA1-3C31-4898-BB63-4482B55FD594}" srcOrd="1" destOrd="0" presId="urn:microsoft.com/office/officeart/2018/2/layout/IconLabelList"/>
    <dgm:cxn modelId="{7D16B3C5-FC23-4CAA-BF6C-A899E05F5453}" type="presParOf" srcId="{0015B81F-85C4-48D3-A85C-74F386997EB5}" destId="{4E05433E-BA75-47FA-ACB7-48F2FFFC61D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8ED161-82F0-0F48-BF25-CC3A383A4317}">
      <dsp:nvSpPr>
        <dsp:cNvPr id="0" name=""/>
        <dsp:cNvSpPr/>
      </dsp:nvSpPr>
      <dsp:spPr>
        <a:xfrm>
          <a:off x="0" y="2703"/>
          <a:ext cx="690051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EE6D5D-E42F-6740-8414-2BFDDF92548E}">
      <dsp:nvSpPr>
        <dsp:cNvPr id="0" name=""/>
        <dsp:cNvSpPr/>
      </dsp:nvSpPr>
      <dsp:spPr>
        <a:xfrm>
          <a:off x="0" y="2703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G" sz="2900" kern="1200"/>
            <a:t>Often times, we see a situation whereby businesses overstock and end having too many products that they are stock with because they couldn’t sell them. </a:t>
          </a:r>
          <a:endParaRPr lang="en-US" sz="2900" kern="1200"/>
        </a:p>
      </dsp:txBody>
      <dsp:txXfrm>
        <a:off x="0" y="2703"/>
        <a:ext cx="6900512" cy="1843578"/>
      </dsp:txXfrm>
    </dsp:sp>
    <dsp:sp modelId="{1735480D-43CB-B841-8F79-BE31614547AD}">
      <dsp:nvSpPr>
        <dsp:cNvPr id="0" name=""/>
        <dsp:cNvSpPr/>
      </dsp:nvSpPr>
      <dsp:spPr>
        <a:xfrm>
          <a:off x="0" y="1846281"/>
          <a:ext cx="690051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292AED-D309-AF42-BF71-ECB7FD91C378}">
      <dsp:nvSpPr>
        <dsp:cNvPr id="0" name=""/>
        <dsp:cNvSpPr/>
      </dsp:nvSpPr>
      <dsp:spPr>
        <a:xfrm>
          <a:off x="0" y="1846281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G" sz="2900" kern="1200"/>
            <a:t>And on the other we encounter an even worse situation where a business don’e have enough to meet up with the needs of their customers.</a:t>
          </a:r>
          <a:endParaRPr lang="en-US" sz="2900" kern="1200"/>
        </a:p>
      </dsp:txBody>
      <dsp:txXfrm>
        <a:off x="0" y="1846281"/>
        <a:ext cx="6900512" cy="1843578"/>
      </dsp:txXfrm>
    </dsp:sp>
    <dsp:sp modelId="{14834627-9585-8647-AF67-B0AE6766A5AA}">
      <dsp:nvSpPr>
        <dsp:cNvPr id="0" name=""/>
        <dsp:cNvSpPr/>
      </dsp:nvSpPr>
      <dsp:spPr>
        <a:xfrm>
          <a:off x="0" y="3689859"/>
          <a:ext cx="690051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0B4431-FDC1-D04E-9AC6-BB9F4FF896A8}">
      <dsp:nvSpPr>
        <dsp:cNvPr id="0" name=""/>
        <dsp:cNvSpPr/>
      </dsp:nvSpPr>
      <dsp:spPr>
        <a:xfrm>
          <a:off x="0" y="3689859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G" sz="2900" kern="1200"/>
            <a:t>We want to find a better and more efficient way to predict what will be need</a:t>
          </a:r>
          <a:r>
            <a:rPr lang="en-GB" sz="2900" kern="1200"/>
            <a:t>ed,</a:t>
          </a:r>
          <a:r>
            <a:rPr lang="en-NG" sz="2900" kern="1200"/>
            <a:t> and when.</a:t>
          </a:r>
          <a:endParaRPr lang="en-US" sz="2900" kern="1200"/>
        </a:p>
      </dsp:txBody>
      <dsp:txXfrm>
        <a:off x="0" y="3689859"/>
        <a:ext cx="6900512" cy="18435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BE9EE5-21FC-B248-8086-4121E65490B8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1C58FB-8FEA-DD49-91DD-44CA4414EBA8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G" sz="3800" kern="1200"/>
            <a:t>I used Python to work on the data</a:t>
          </a:r>
          <a:endParaRPr lang="en-US" sz="3800" kern="1200"/>
        </a:p>
      </dsp:txBody>
      <dsp:txXfrm>
        <a:off x="0" y="0"/>
        <a:ext cx="6900512" cy="1384035"/>
      </dsp:txXfrm>
    </dsp:sp>
    <dsp:sp modelId="{4C3C3052-25E5-944C-82B8-674EDA76174E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206C39-EF5F-A74E-AFAD-F1D8747FEE36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G" sz="3800" kern="1200"/>
            <a:t>I made use of </a:t>
          </a:r>
          <a:r>
            <a:rPr lang="en-GB" sz="3800" kern="1200"/>
            <a:t>the Pandas</a:t>
          </a:r>
          <a:r>
            <a:rPr lang="en-NG" sz="3800" kern="1200"/>
            <a:t> library to clean and organize the data</a:t>
          </a:r>
          <a:endParaRPr lang="en-US" sz="3800" kern="1200"/>
        </a:p>
      </dsp:txBody>
      <dsp:txXfrm>
        <a:off x="0" y="1384035"/>
        <a:ext cx="6900512" cy="1384035"/>
      </dsp:txXfrm>
    </dsp:sp>
    <dsp:sp modelId="{5E5FD071-2784-CC4B-AEAA-602E8905E974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E91437-CC86-FF47-AD24-B8E72E5DAFB0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G" sz="3800" kern="1200"/>
            <a:t>Jupyter notebook was used for the analysis</a:t>
          </a:r>
          <a:endParaRPr lang="en-US" sz="3800" kern="1200"/>
        </a:p>
      </dsp:txBody>
      <dsp:txXfrm>
        <a:off x="0" y="2768070"/>
        <a:ext cx="6900512" cy="1384035"/>
      </dsp:txXfrm>
    </dsp:sp>
    <dsp:sp modelId="{2AAED4C2-AA24-BC40-88B0-CDE722A1FB98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09BFCB-D9BE-F742-B1BC-66CFA17AC238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G" sz="3800" kern="1200"/>
            <a:t>I created charts with Matplotlib and Seaborn</a:t>
          </a:r>
          <a:endParaRPr lang="en-US" sz="3800" kern="1200"/>
        </a:p>
      </dsp:txBody>
      <dsp:txXfrm>
        <a:off x="0" y="4152105"/>
        <a:ext cx="6900512" cy="13840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281E54-4976-4D7E-839C-17CF86EB7045}">
      <dsp:nvSpPr>
        <dsp:cNvPr id="0" name=""/>
        <dsp:cNvSpPr/>
      </dsp:nvSpPr>
      <dsp:spPr>
        <a:xfrm>
          <a:off x="752566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3F1196-30D8-48E9-BA20-4CE6E0F58DCD}">
      <dsp:nvSpPr>
        <dsp:cNvPr id="0" name=""/>
        <dsp:cNvSpPr/>
      </dsp:nvSpPr>
      <dsp:spPr>
        <a:xfrm>
          <a:off x="100682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G" sz="1700" kern="1200"/>
            <a:t>Most demands fall between 150 and 275</a:t>
          </a:r>
          <a:endParaRPr lang="en-US" sz="1700" kern="1200"/>
        </a:p>
      </dsp:txBody>
      <dsp:txXfrm>
        <a:off x="100682" y="2427484"/>
        <a:ext cx="2370489" cy="720000"/>
      </dsp:txXfrm>
    </dsp:sp>
    <dsp:sp modelId="{7482999B-3157-4C77-8EA3-D0B3D5B4A44B}">
      <dsp:nvSpPr>
        <dsp:cNvPr id="0" name=""/>
        <dsp:cNvSpPr/>
      </dsp:nvSpPr>
      <dsp:spPr>
        <a:xfrm>
          <a:off x="3537891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71CBC5-8680-4F6E-8F51-DF3EACB43960}">
      <dsp:nvSpPr>
        <dsp:cNvPr id="0" name=""/>
        <dsp:cNvSpPr/>
      </dsp:nvSpPr>
      <dsp:spPr>
        <a:xfrm>
          <a:off x="2886007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G" sz="1700" kern="1200"/>
            <a:t>The days with the highest demand are Tuesdays, Thursdays, and Sundays.</a:t>
          </a:r>
          <a:endParaRPr lang="en-US" sz="1700" kern="1200"/>
        </a:p>
      </dsp:txBody>
      <dsp:txXfrm>
        <a:off x="2886007" y="2427484"/>
        <a:ext cx="2370489" cy="720000"/>
      </dsp:txXfrm>
    </dsp:sp>
    <dsp:sp modelId="{3DE23FE8-A38D-4683-8188-F4545F806218}">
      <dsp:nvSpPr>
        <dsp:cNvPr id="0" name=""/>
        <dsp:cNvSpPr/>
      </dsp:nvSpPr>
      <dsp:spPr>
        <a:xfrm>
          <a:off x="6323216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B45925-B3D0-4F95-B06C-82FEE9008BFE}">
      <dsp:nvSpPr>
        <dsp:cNvPr id="0" name=""/>
        <dsp:cNvSpPr/>
      </dsp:nvSpPr>
      <dsp:spPr>
        <a:xfrm>
          <a:off x="5671332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G" sz="1700" kern="1200"/>
            <a:t>Efficiency is the most </a:t>
          </a:r>
          <a:r>
            <a:rPr lang="en-GB" sz="1700" kern="1200"/>
            <a:t>important</a:t>
          </a:r>
          <a:r>
            <a:rPr lang="en-NG" sz="1700" kern="1200"/>
            <a:t> factor that affects demand</a:t>
          </a:r>
          <a:endParaRPr lang="en-US" sz="1700" kern="1200"/>
        </a:p>
      </dsp:txBody>
      <dsp:txXfrm>
        <a:off x="5671332" y="2427484"/>
        <a:ext cx="2370489" cy="720000"/>
      </dsp:txXfrm>
    </dsp:sp>
    <dsp:sp modelId="{C9CC29CB-41BD-410A-A8B8-0820DE1F3AB8}">
      <dsp:nvSpPr>
        <dsp:cNvPr id="0" name=""/>
        <dsp:cNvSpPr/>
      </dsp:nvSpPr>
      <dsp:spPr>
        <a:xfrm>
          <a:off x="9108541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05433E-BA75-47FA-ACB7-48F2FFFC61DB}">
      <dsp:nvSpPr>
        <dsp:cNvPr id="0" name=""/>
        <dsp:cNvSpPr/>
      </dsp:nvSpPr>
      <dsp:spPr>
        <a:xfrm>
          <a:off x="8456657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G" sz="1700" kern="1200"/>
            <a:t>Weather and traffic don’t really affect or change the </a:t>
          </a:r>
          <a:r>
            <a:rPr lang="en-GB" sz="1700" kern="1200"/>
            <a:t>wants</a:t>
          </a:r>
          <a:r>
            <a:rPr lang="en-NG" sz="1700" kern="1200"/>
            <a:t> of people.</a:t>
          </a:r>
          <a:endParaRPr lang="en-US" sz="1700" kern="1200"/>
        </a:p>
      </dsp:txBody>
      <dsp:txXfrm>
        <a:off x="8456657" y="2427484"/>
        <a:ext cx="2370489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F4B15-517C-5D14-6EC2-6EAD257FAC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CFD8DC-5CBA-3700-D2D1-A807ADDD4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D6629-6A81-5050-F11B-1455977E9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BF97F-5999-AF75-7314-CF59AE46F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81982-6744-1E7F-225A-EB8EBE3E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654933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719AF-15B6-3E3F-9C3A-B8C0615E9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2E09C9-D840-EFCF-4EEE-BA4D780B9C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52A9D-0A59-3206-07D2-4BEC9609A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CBC6F-6324-DB71-0E7B-37A2E1DA5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3D16E0-7C6B-40B9-92CA-ECE91E729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920042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A19805-1A9C-90DB-6FCE-C7D0EC741E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00E193-B1D2-E922-9104-392555E33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C0767-BDEF-5ED5-0D9D-CD7F60D71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4B811-3C1D-0CCA-19CE-FFED31E88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DCB3D-909A-2C2D-F0CA-9225020FF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517701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0C124-59AA-3623-B51F-4E420CD69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4DDE5-9FC5-2054-9058-C6EB481B7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5CB5E-10A5-746F-0C9A-95CBF19C3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C2C29-DF7A-0AE9-1857-4D6E11A01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4CC0C-C517-599C-EB0B-B0A842BDE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482560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87563-80CE-799F-8FA8-65010BB38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3A978B-EBE6-094D-4356-D56ECA1F0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3674D-9033-05AE-5DAC-FF78C457F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6F259-D3A0-27D4-75ED-6F2D3DCB3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4AD63-E54D-A13C-0913-E54E29AC1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932386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30F5-46EF-8907-FBD6-6E730E9F3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42559-D55A-83F4-2906-3617CAEDDF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6D3761-E1F9-46D8-19D7-4530AF740E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47AAF9-9085-026B-A464-A4AE8B8A3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54F547-5F2E-FDDE-C650-81BFFC7D5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B3F9CA-BEF5-DFED-8445-92112D3BA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360168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AC42F-CBE8-E883-C050-2579FFA11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CE8792-94F2-1669-ACC1-78F48094A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07097C-F6F8-A3C9-AF10-CD111FE420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2AE288-ACF5-758B-D526-3A2C4FE17C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2483E9-3B61-6D52-1B8E-93260ACF44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80C197-B645-6174-041A-4E104F25B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0FC726-B4F8-26FC-6750-90EF6605A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0F4824-4E7F-5FF7-5D31-9BE15B361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966454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AA8E4-0393-AF45-50AC-BD937E9F0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8B6C8B-36F4-2406-D230-5CF660744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11C86-C0AB-3A7C-997C-58676C14D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CC0B8D-8391-58AC-EAE8-54F8A59D8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279386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272896-8755-8AF0-F509-A1FC7AA33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4D0237-4EBC-40FC-3ED4-055C53A84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351ACE-D4B7-D44B-12D2-C2304109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980837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566A3-C659-4EE4-74E7-D251318E1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C6588-716A-C11C-A770-37EB8211E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CA8BD6-ACB6-BD53-0782-ABC69A765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D9BC65-600C-86EC-5B2D-058EF42F7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C19378-677C-D9FF-CD3A-A5C141CAF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4A5275-F757-779E-1EAC-9AA477E97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237160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F35AA-09E7-BBB6-A7E9-D51699105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ED7C56-6073-775A-FC6E-7681ADAC46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A7B7CA-F963-5EAE-0198-863D465EB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89EB2B-748A-0D00-6FC0-CCF60A409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4883-09AA-5CA9-5974-0703FA9EF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7FF345-2CEC-EB20-FDA4-D8E5079C5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4065353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4B5FD9-CA53-4EC3-CD53-7F9D94329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76C4A-46E7-C65E-54B9-219C4CC5F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66916-5A41-DBE4-0995-6AD38692B8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6E0B14-004C-0442-B199-1CAEF2D3591A}" type="datetimeFigureOut">
              <a:rPr lang="en-NG" smtClean="0"/>
              <a:t>24/04/2025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B4B40-5AB3-0040-A83A-F4E82ABE38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16C68-85BF-77DE-38FB-4252E752AD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3B6756-1AC3-1040-91F3-6E3DFC24E463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009185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9.jpeg"/><Relationship Id="rId4" Type="http://schemas.openxmlformats.org/officeDocument/2006/relationships/hyperlink" Target="https://github.com/Chukzimmani/projects/tree/main/BAN6800%20Milestone%201%20Assignmen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hyperlink" Target="https://www.kaggle.com/datasets/ziya07/smart-logistics-supply-chain-dataset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hand holding a pen pointing at a graph&#10;&#10;AI-generated content may be incorrect.">
            <a:extLst>
              <a:ext uri="{FF2B5EF4-FFF2-40B4-BE49-F238E27FC236}">
                <a16:creationId xmlns:a16="http://schemas.microsoft.com/office/drawing/2014/main" id="{28A2B9F2-ADA3-C523-FFE2-62C9084F75D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rcRect b="1509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612F31-D9C6-081D-2288-6AD5442CBC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NG">
                <a:solidFill>
                  <a:srgbClr val="FFFFFF"/>
                </a:solidFill>
              </a:rPr>
              <a:t>Project Title: Demand Forecasting Using Smart Logistics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C22E3-C61C-1ACE-2637-DD6F1C1407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Autofit/>
          </a:bodyPr>
          <a:lstStyle/>
          <a:p>
            <a:r>
              <a:rPr lang="en-NG" sz="1600" dirty="0">
                <a:solidFill>
                  <a:srgbClr val="FFFFFF"/>
                </a:solidFill>
              </a:rPr>
              <a:t>Name: Chukwudi Emmanuel Ekweani</a:t>
            </a:r>
          </a:p>
          <a:p>
            <a:r>
              <a:rPr lang="en-NG" sz="1600" dirty="0">
                <a:solidFill>
                  <a:srgbClr val="FFFFFF"/>
                </a:solidFill>
              </a:rPr>
              <a:t>Learner ID: 141451</a:t>
            </a:r>
          </a:p>
          <a:p>
            <a:r>
              <a:rPr lang="en-NG" sz="1600" dirty="0">
                <a:solidFill>
                  <a:srgbClr val="FFFFFF"/>
                </a:solidFill>
              </a:rPr>
              <a:t>Course: BAN6800: Business Analytics Capstone</a:t>
            </a:r>
          </a:p>
          <a:p>
            <a:r>
              <a:rPr lang="en-NG" sz="1600" dirty="0">
                <a:solidFill>
                  <a:srgbClr val="FFFFFF"/>
                </a:solidFill>
              </a:rPr>
              <a:t>Date: April 2025</a:t>
            </a: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B8036CBF-0208-CF13-73A9-E85F9FEFA2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447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6160"/>
    </mc:Choice>
    <mc:Fallback>
      <p:transition spd="slow" advTm="16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68BDE4-67EC-3AFA-E4CA-E9EEC4F89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NG" sz="4600"/>
              <a:t>Correlation Analysis (Which of The Features are Most Connected to Demand?)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84030-490C-4674-7952-9AB64CE78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NG" sz="2200"/>
              <a:t>From the analysis, the Efficiency Ratio is the best match with demand.</a:t>
            </a:r>
          </a:p>
          <a:p>
            <a:pPr marL="0" indent="0">
              <a:buNone/>
            </a:pPr>
            <a:r>
              <a:rPr lang="en-GB" sz="2200"/>
              <a:t>Surprisingly,</a:t>
            </a:r>
            <a:r>
              <a:rPr lang="en-NG" sz="2200"/>
              <a:t> factors like weather and waiting time don’t really affect demand.</a:t>
            </a:r>
          </a:p>
          <a:p>
            <a:pPr marL="0" indent="0">
              <a:buNone/>
            </a:pPr>
            <a:r>
              <a:rPr lang="en-NG" sz="2200"/>
              <a:t>So when predicting, we should focus on efficiency.</a:t>
            </a:r>
          </a:p>
        </p:txBody>
      </p:sp>
      <p:pic>
        <p:nvPicPr>
          <p:cNvPr id="5" name="Picture 4" descr="A diagram with red squares and blue squares&#10;&#10;AI-generated content may be incorrect.">
            <a:extLst>
              <a:ext uri="{FF2B5EF4-FFF2-40B4-BE49-F238E27FC236}">
                <a16:creationId xmlns:a16="http://schemas.microsoft.com/office/drawing/2014/main" id="{5963BA32-1E01-5C10-CD4A-21D38B1D270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153" r="6107" b="-4"/>
          <a:stretch/>
        </p:blipFill>
        <p:spPr>
          <a:xfrm>
            <a:off x="7213600" y="2093976"/>
            <a:ext cx="4403122" cy="4096512"/>
          </a:xfrm>
          <a:prstGeom prst="rect">
            <a:avLst/>
          </a:prstGeom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4E9B3276-8C8F-B339-678F-9A4D9E3FA2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562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738"/>
    </mc:Choice>
    <mc:Fallback>
      <p:transition spd="slow" advTm="97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1CC369-7D44-117A-7247-A61BC6BDC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NG" sz="4000">
                <a:solidFill>
                  <a:srgbClr val="FFFFFF"/>
                </a:solidFill>
              </a:rPr>
              <a:t>Findings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1BCF22-FE66-73F4-1E15-EE95AA8F49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2860112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extLst>
              <a:ext uri="{FF2B5EF4-FFF2-40B4-BE49-F238E27FC236}">
                <a16:creationId xmlns:a16="http://schemas.microsoft.com/office/drawing/2014/main" id="{C1C5A916-EFFC-662C-60C3-0CB2DC0B22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129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80"/>
    </mc:Choice>
    <mc:Fallback>
      <p:transition spd="slow" advTm="42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6F87C7-BB66-5037-F805-119EA4CB0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NG" sz="5400"/>
              <a:t>Data Quality and Fairness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469DD-3C54-75B6-938E-EA5E5E90C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NG" sz="2200" dirty="0"/>
              <a:t>The data is clean and complete</a:t>
            </a:r>
          </a:p>
          <a:p>
            <a:r>
              <a:rPr lang="en-NG" sz="2200" dirty="0"/>
              <a:t>No personal or sensitive information was added to the dataset</a:t>
            </a:r>
          </a:p>
          <a:p>
            <a:r>
              <a:rPr lang="en-NG" sz="2200" dirty="0"/>
              <a:t>The data was fair. There </a:t>
            </a:r>
            <a:r>
              <a:rPr lang="en-GB" sz="2200" dirty="0"/>
              <a:t>was</a:t>
            </a:r>
            <a:r>
              <a:rPr lang="en-NG" sz="2200" dirty="0"/>
              <a:t> no form of </a:t>
            </a:r>
            <a:r>
              <a:rPr lang="en-GB" sz="2200" dirty="0"/>
              <a:t>bias.	</a:t>
            </a:r>
            <a:endParaRPr lang="en-NG" sz="2200" dirty="0"/>
          </a:p>
          <a:p>
            <a:endParaRPr lang="en-NG" sz="2200" dirty="0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64EB9084-8CAE-D887-1C39-282AD879BC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963" r="2308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F210272A-69C8-8585-E372-A0A256E1D2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331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85"/>
    </mc:Choice>
    <mc:Fallback>
      <p:transition spd="slow" advTm="51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88322A-AB57-47E0-5283-E81CBDAEE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NG" sz="5400" dirty="0"/>
              <a:t>Data Readiness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9C769-4396-C561-74DA-F798EF5FF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G" sz="2000" dirty="0"/>
              <a:t>After the entire process of cleaning and feature engineering, the data is now ready to use in a model that can predict future demand.</a:t>
            </a:r>
          </a:p>
          <a:p>
            <a:pPr marL="0" indent="0">
              <a:buNone/>
            </a:pPr>
            <a:r>
              <a:rPr lang="en-NG" sz="2000" dirty="0"/>
              <a:t>The next thing is to build a model that will predict future demands, create a dashboard for quick insights, and help the business stock up the right way according to predictions.</a:t>
            </a:r>
          </a:p>
        </p:txBody>
      </p:sp>
      <p:pic>
        <p:nvPicPr>
          <p:cNvPr id="5" name="Picture 4" descr="close up of man finger on stock market charts">
            <a:extLst>
              <a:ext uri="{FF2B5EF4-FFF2-40B4-BE49-F238E27FC236}">
                <a16:creationId xmlns:a16="http://schemas.microsoft.com/office/drawing/2014/main" id="{C7571168-DFF4-ECF6-3053-92B79D84881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472" r="28575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A71FDCF0-AE2C-B1A6-D127-257488C201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37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22"/>
    </mc:Choice>
    <mc:Fallback>
      <p:transition spd="slow" advTm="38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7A80E-F51E-B1D8-3F09-6009F6036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NG" sz="5400" dirty="0"/>
              <a:t>Files and Links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75ABC-C9EE-303B-FA2C-D0A640303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NG" sz="2200" dirty="0"/>
              <a:t>Cleaned dataset saved as a CSV file</a:t>
            </a:r>
          </a:p>
          <a:p>
            <a:r>
              <a:rPr lang="en-NG" sz="2200" dirty="0"/>
              <a:t>Python notebook showing all my steps</a:t>
            </a:r>
          </a:p>
          <a:p>
            <a:pPr marL="0" indent="0">
              <a:buNone/>
            </a:pPr>
            <a:r>
              <a:rPr lang="en-GB" sz="2200" dirty="0">
                <a:hlinkClick r:id="rId4"/>
              </a:rPr>
              <a:t>https://github.com/Chukzimmani/projects/tree/main/BAN6800%20Milestone%201%20Assignment</a:t>
            </a:r>
            <a:endParaRPr lang="en-GB" sz="2200" dirty="0"/>
          </a:p>
          <a:p>
            <a:pPr marL="0" indent="0">
              <a:buNone/>
            </a:pPr>
            <a:endParaRPr lang="en-NG" sz="2200" dirty="0"/>
          </a:p>
        </p:txBody>
      </p:sp>
      <p:pic>
        <p:nvPicPr>
          <p:cNvPr id="5" name="Picture 4" descr="Paper files on the table">
            <a:extLst>
              <a:ext uri="{FF2B5EF4-FFF2-40B4-BE49-F238E27FC236}">
                <a16:creationId xmlns:a16="http://schemas.microsoft.com/office/drawing/2014/main" id="{30706F3C-A410-4F9D-7D49-47DA3D6CE4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655" r="16143" b="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80EDA1D8-A738-AD62-69AC-80C2CBE330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067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288"/>
    </mc:Choice>
    <mc:Fallback>
      <p:transition spd="slow" advTm="48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rdboard boxes on conveyor belt">
            <a:extLst>
              <a:ext uri="{FF2B5EF4-FFF2-40B4-BE49-F238E27FC236}">
                <a16:creationId xmlns:a16="http://schemas.microsoft.com/office/drawing/2014/main" id="{B7951854-782E-71C2-ADB7-7FB4A885E2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88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DE18AE-6553-E9D2-DB7F-5BBDB8615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NG" sz="400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B3E6A-7D8C-8E89-1A97-9AA656C2C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/>
              <a:t>This project aims to enable us to be able to predict part-time</a:t>
            </a:r>
            <a:r>
              <a:rPr lang="en-NG" sz="2000"/>
              <a:t> how much product we are going to need. When we know this, we will be able to manage our supply by not having too much or too little of them.</a:t>
            </a:r>
          </a:p>
        </p:txBody>
      </p:sp>
      <p:pic>
        <p:nvPicPr>
          <p:cNvPr id="12" name="Audio 11">
            <a:extLst>
              <a:ext uri="{FF2B5EF4-FFF2-40B4-BE49-F238E27FC236}">
                <a16:creationId xmlns:a16="http://schemas.microsoft.com/office/drawing/2014/main" id="{01E67B2D-80B6-83EF-DAE2-916ABEA024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709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73"/>
    </mc:Choice>
    <mc:Fallback>
      <p:transition spd="slow" advTm="29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6BD31E-499D-63C0-CC3F-9B7AFF49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GB" sz="5400"/>
              <a:t>T</a:t>
            </a:r>
            <a:r>
              <a:rPr lang="en-NG" sz="5400"/>
              <a:t>he Problem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45185D7-0C70-B2CB-3711-3A51E6ABB5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0605852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extLst>
              <a:ext uri="{FF2B5EF4-FFF2-40B4-BE49-F238E27FC236}">
                <a16:creationId xmlns:a16="http://schemas.microsoft.com/office/drawing/2014/main" id="{AB3EEB70-8227-F04E-7BAC-9C50F69B3F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870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04"/>
    </mc:Choice>
    <mc:Fallback>
      <p:transition spd="slow" advTm="45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012E8-D02E-FDA7-F9B8-3AFDA1B44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NG" sz="5400"/>
              <a:t>About The Data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F1FB1-9D17-9CE6-8A75-5CFAA403C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G" sz="2200"/>
              <a:t>In this project, I made use of a dataset called Smart Logistics that I got from the kaggle website via this link:</a:t>
            </a:r>
          </a:p>
          <a:p>
            <a:pPr marL="0" indent="0">
              <a:buNone/>
            </a:pPr>
            <a:r>
              <a:rPr lang="en-GB" sz="2200">
                <a:hlinkClick r:id="rId4"/>
              </a:rPr>
              <a:t>https://www.kaggle.com/datasets/ziya07/smart-logistics-supply-chain-dataset</a:t>
            </a:r>
            <a:endParaRPr lang="en-NG" sz="2200"/>
          </a:p>
          <a:p>
            <a:pPr marL="0" indent="0">
              <a:buNone/>
            </a:pPr>
            <a:endParaRPr lang="en-NG" sz="2200"/>
          </a:p>
          <a:p>
            <a:pPr marL="0" indent="0">
              <a:buNone/>
            </a:pPr>
            <a:r>
              <a:rPr lang="en-NG" sz="2200"/>
              <a:t>The dataset consists of 1,000 rows and 16 columns, and includes:</a:t>
            </a:r>
          </a:p>
          <a:p>
            <a:pPr>
              <a:buFontTx/>
              <a:buChar char="-"/>
            </a:pPr>
            <a:r>
              <a:rPr lang="en-NG" sz="2200"/>
              <a:t>When items were shipped</a:t>
            </a:r>
          </a:p>
          <a:p>
            <a:pPr>
              <a:buFontTx/>
              <a:buChar char="-"/>
            </a:pPr>
            <a:r>
              <a:rPr lang="en-NG" sz="2200"/>
              <a:t>Product inventory and demand</a:t>
            </a:r>
          </a:p>
          <a:p>
            <a:pPr>
              <a:buFontTx/>
              <a:buChar char="-"/>
            </a:pPr>
            <a:r>
              <a:rPr lang="en-NG" sz="2200"/>
              <a:t>Weather, traffic, and delivery information.</a:t>
            </a: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85BF48B1-5B21-9EA2-0F81-6829DE75B7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85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720"/>
    </mc:Choice>
    <mc:Fallback>
      <p:transition spd="slow" advTm="54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2E64B6-DEE8-A7BA-9B30-3399FACBB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NG" sz="5400"/>
              <a:t>Tools I Used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1C6F90C-6CE1-E37F-6ABE-F6E4998150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579694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extLst>
              <a:ext uri="{FF2B5EF4-FFF2-40B4-BE49-F238E27FC236}">
                <a16:creationId xmlns:a16="http://schemas.microsoft.com/office/drawing/2014/main" id="{8319A34B-BCAF-29BD-19BA-148ECC3CA0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360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416"/>
    </mc:Choice>
    <mc:Fallback>
      <p:transition spd="slow" advTm="48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6F20D0-03B5-EEC1-E8AF-59D61483D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NG" sz="4000"/>
              <a:t>How I Cleaned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20D19-B5F2-F92E-28B1-43072093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NG" sz="2000"/>
              <a:t>I made sure that each column had the right data type</a:t>
            </a:r>
          </a:p>
          <a:p>
            <a:r>
              <a:rPr lang="en-NG" sz="2000"/>
              <a:t>I changed the date columns </a:t>
            </a:r>
            <a:r>
              <a:rPr lang="en-GB" sz="2000"/>
              <a:t>to the format. It was an object before I changed it into a</a:t>
            </a:r>
            <a:r>
              <a:rPr lang="en-NG" sz="2000"/>
              <a:t> date type.</a:t>
            </a:r>
          </a:p>
          <a:p>
            <a:r>
              <a:rPr lang="en-NG" sz="2000"/>
              <a:t>Every missing and strange value was addressed.</a:t>
            </a:r>
          </a:p>
        </p:txBody>
      </p:sp>
      <p:pic>
        <p:nvPicPr>
          <p:cNvPr id="5" name="Picture 4" descr="Piles of paperwork">
            <a:extLst>
              <a:ext uri="{FF2B5EF4-FFF2-40B4-BE49-F238E27FC236}">
                <a16:creationId xmlns:a16="http://schemas.microsoft.com/office/drawing/2014/main" id="{441FBFCB-BA70-0DE2-44FB-D89972E4ACA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427" r="18329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471C46C0-535D-8ACA-ED3E-A8541DE1E9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816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546"/>
    </mc:Choice>
    <mc:Fallback>
      <p:transition spd="slow" advTm="65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DF043-DD53-3ADA-AF62-49AEE75C7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NG" sz="400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A01CE-8232-84C0-6A92-7596C6612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NG" sz="2000" dirty="0"/>
              <a:t>I added new columns like:</a:t>
            </a:r>
          </a:p>
          <a:p>
            <a:pPr>
              <a:buFontTx/>
              <a:buChar char="-"/>
            </a:pPr>
            <a:r>
              <a:rPr lang="en-NG" sz="2000" dirty="0"/>
              <a:t>Time of the day and day of the week</a:t>
            </a:r>
          </a:p>
          <a:p>
            <a:pPr>
              <a:buFontTx/>
              <a:buChar char="-"/>
            </a:pPr>
            <a:r>
              <a:rPr lang="en-NG" sz="2000" dirty="0"/>
              <a:t>Efficiency Ratio = Demand / Inventory</a:t>
            </a:r>
          </a:p>
          <a:p>
            <a:pPr>
              <a:buFontTx/>
              <a:buChar char="-"/>
            </a:pPr>
            <a:r>
              <a:rPr lang="en-NG" sz="2000" dirty="0"/>
              <a:t>A flag to show if there was a delivery delay reason</a:t>
            </a:r>
          </a:p>
          <a:p>
            <a:pPr>
              <a:buFontTx/>
              <a:buChar char="-"/>
            </a:pPr>
            <a:r>
              <a:rPr lang="en-NG" sz="2000" dirty="0"/>
              <a:t>I grouped the inventory into categories (Low, Medium, and High)</a:t>
            </a:r>
          </a:p>
        </p:txBody>
      </p:sp>
      <p:pic>
        <p:nvPicPr>
          <p:cNvPr id="5" name="Picture 4" descr="Abstract line art skyscrapers">
            <a:extLst>
              <a:ext uri="{FF2B5EF4-FFF2-40B4-BE49-F238E27FC236}">
                <a16:creationId xmlns:a16="http://schemas.microsoft.com/office/drawing/2014/main" id="{0996DFAF-59E8-EF2E-908A-D55DB26FF93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053" r="22102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D112D664-B0DF-1B5D-3A29-E725B902D5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47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029"/>
    </mc:Choice>
    <mc:Fallback>
      <p:transition spd="slow" advTm="79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A9221A-DB4C-8832-DB30-12FF13179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NG" sz="5000"/>
              <a:t>How Demand Is Spread Out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4D656-39E3-5A1C-F384-7CD6F8785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NG" sz="2200"/>
              <a:t>Most of the values of </a:t>
            </a:r>
            <a:r>
              <a:rPr lang="en-GB" sz="2200"/>
              <a:t>demand</a:t>
            </a:r>
            <a:r>
              <a:rPr lang="en-NG" sz="2200"/>
              <a:t> are between 150 and 275</a:t>
            </a:r>
          </a:p>
          <a:p>
            <a:r>
              <a:rPr lang="en-NG" sz="2200"/>
              <a:t>The average demand is around 200</a:t>
            </a:r>
          </a:p>
          <a:p>
            <a:r>
              <a:rPr lang="en-NG" sz="2200"/>
              <a:t>This gives us a normal range.</a:t>
            </a:r>
          </a:p>
        </p:txBody>
      </p:sp>
      <p:pic>
        <p:nvPicPr>
          <p:cNvPr id="5" name="Picture 4" descr="A graph of a distribution of demand&#10;&#10;AI-generated content may be incorrect.">
            <a:extLst>
              <a:ext uri="{FF2B5EF4-FFF2-40B4-BE49-F238E27FC236}">
                <a16:creationId xmlns:a16="http://schemas.microsoft.com/office/drawing/2014/main" id="{0100DC6A-3D2F-9AEA-E20B-C055309ECA6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136"/>
          <a:stretch/>
        </p:blipFill>
        <p:spPr>
          <a:xfrm>
            <a:off x="6099048" y="1721346"/>
            <a:ext cx="5458968" cy="3529584"/>
          </a:xfrm>
          <a:prstGeom prst="rect">
            <a:avLst/>
          </a:prstGeom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F3255EF8-D211-CDCE-15D9-204B75DF26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127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90"/>
    </mc:Choice>
    <mc:Fallback>
      <p:transition spd="slow" advTm="35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42DADA-EE64-8EE6-3144-E575794F0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NG" sz="5400"/>
              <a:t>Demand by Day of the Week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01014-BE68-997F-6E0B-08F54F55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483104"/>
            <a:ext cx="4918100" cy="37073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NG" sz="2200" dirty="0"/>
              <a:t>It was observed that people ordered more on the following days:</a:t>
            </a:r>
          </a:p>
          <a:p>
            <a:pPr>
              <a:buFontTx/>
              <a:buChar char="-"/>
            </a:pPr>
            <a:r>
              <a:rPr lang="en-NG" sz="2200" dirty="0"/>
              <a:t>Tuesday</a:t>
            </a:r>
          </a:p>
          <a:p>
            <a:pPr>
              <a:buFontTx/>
              <a:buChar char="-"/>
            </a:pPr>
            <a:r>
              <a:rPr lang="en-NG" sz="2200" dirty="0"/>
              <a:t>Thursday</a:t>
            </a:r>
          </a:p>
          <a:p>
            <a:pPr>
              <a:buFontTx/>
              <a:buChar char="-"/>
            </a:pPr>
            <a:r>
              <a:rPr lang="en-NG" sz="2200" dirty="0"/>
              <a:t>Sunday</a:t>
            </a:r>
          </a:p>
          <a:p>
            <a:pPr>
              <a:buFontTx/>
              <a:buChar char="-"/>
            </a:pPr>
            <a:endParaRPr lang="en-NG" sz="2200" dirty="0"/>
          </a:p>
          <a:p>
            <a:pPr marL="0" indent="0">
              <a:buNone/>
            </a:pPr>
            <a:r>
              <a:rPr lang="en-NG" sz="2200" dirty="0"/>
              <a:t>This helps us to know the busy days.</a:t>
            </a:r>
          </a:p>
        </p:txBody>
      </p:sp>
      <p:pic>
        <p:nvPicPr>
          <p:cNvPr id="5" name="Picture 4" descr="A graph of blue bars&#10;&#10;AI-generated content may be incorrect.">
            <a:extLst>
              <a:ext uri="{FF2B5EF4-FFF2-40B4-BE49-F238E27FC236}">
                <a16:creationId xmlns:a16="http://schemas.microsoft.com/office/drawing/2014/main" id="{23320ECF-2232-03B5-8B0C-AFBBFED2DC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405" t="-656" r="-218" b="656"/>
          <a:stretch/>
        </p:blipFill>
        <p:spPr>
          <a:xfrm>
            <a:off x="5165473" y="2588912"/>
            <a:ext cx="6295007" cy="3186112"/>
          </a:xfrm>
          <a:prstGeom prst="rect">
            <a:avLst/>
          </a:prstGeom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F9C943D2-F679-2A81-90C5-AE2993BED2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835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06"/>
    </mc:Choice>
    <mc:Fallback>
      <p:transition spd="slow" advTm="46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635</Words>
  <Application>Microsoft Macintosh PowerPoint</Application>
  <PresentationFormat>Widescreen</PresentationFormat>
  <Paragraphs>65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Project Title: Demand Forecasting Using Smart Logistics Data</vt:lpstr>
      <vt:lpstr>Project Overview</vt:lpstr>
      <vt:lpstr>The Problem</vt:lpstr>
      <vt:lpstr>About The Data</vt:lpstr>
      <vt:lpstr>Tools I Used</vt:lpstr>
      <vt:lpstr>How I Cleaned The Data</vt:lpstr>
      <vt:lpstr>Feature Engineering</vt:lpstr>
      <vt:lpstr>How Demand Is Spread Out</vt:lpstr>
      <vt:lpstr>Demand by Day of the Week</vt:lpstr>
      <vt:lpstr>Correlation Analysis (Which of The Features are Most Connected to Demand?)</vt:lpstr>
      <vt:lpstr>Findings</vt:lpstr>
      <vt:lpstr>Data Quality and Fairness</vt:lpstr>
      <vt:lpstr>Data Readiness</vt:lpstr>
      <vt:lpstr>Files and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Chukwudi Emmanuel Ekweani</dc:creator>
  <cp:lastModifiedBy>Chukwudi Emmanuel Ekweani</cp:lastModifiedBy>
  <cp:revision>5</cp:revision>
  <dcterms:created xsi:type="dcterms:W3CDTF">2025-04-24T14:47:08Z</dcterms:created>
  <dcterms:modified xsi:type="dcterms:W3CDTF">2025-04-24T21:57:25Z</dcterms:modified>
</cp:coreProperties>
</file>

<file path=docProps/thumbnail.jpeg>
</file>